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15"/>
  </p:notesMasterIdLst>
  <p:sldIdLst>
    <p:sldId id="256" r:id="rId2"/>
    <p:sldId id="257" r:id="rId3"/>
    <p:sldId id="264" r:id="rId4"/>
    <p:sldId id="258" r:id="rId5"/>
    <p:sldId id="265" r:id="rId6"/>
    <p:sldId id="259" r:id="rId7"/>
    <p:sldId id="266" r:id="rId8"/>
    <p:sldId id="260" r:id="rId9"/>
    <p:sldId id="267" r:id="rId10"/>
    <p:sldId id="261" r:id="rId11"/>
    <p:sldId id="268" r:id="rId12"/>
    <p:sldId id="262" r:id="rId13"/>
    <p:sldId id="263"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291" autoAdjust="0"/>
  </p:normalViewPr>
  <p:slideViewPr>
    <p:cSldViewPr snapToGrid="0">
      <p:cViewPr>
        <p:scale>
          <a:sx n="90" d="100"/>
          <a:sy n="90" d="100"/>
        </p:scale>
        <p:origin x="-24" y="-636"/>
      </p:cViewPr>
      <p:guideLst/>
    </p:cSldViewPr>
  </p:slideViewPr>
  <p:notesTextViewPr>
    <p:cViewPr>
      <p:scale>
        <a:sx n="1" d="1"/>
        <a:sy n="1" d="1"/>
      </p:scale>
      <p:origin x="0" y="-726"/>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46B1F2-6D2D-4BFC-B003-911E84C1A06C}" type="datetimeFigureOut">
              <a:rPr lang="en-US" smtClean="0"/>
              <a:t>10/21/2020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81A1C6-9ADA-4235-B239-517C205B97FF}" type="slidenum">
              <a:rPr lang="en-US" smtClean="0"/>
              <a:t>‹#›</a:t>
            </a:fld>
            <a:endParaRPr lang="en-US" dirty="0"/>
          </a:p>
        </p:txBody>
      </p:sp>
    </p:spTree>
    <p:extLst>
      <p:ext uri="{BB962C8B-B14F-4D97-AF65-F5344CB8AC3E}">
        <p14:creationId xmlns:p14="http://schemas.microsoft.com/office/powerpoint/2010/main" val="2952299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ementalhealth.ca/index.php?m=record&amp;ID=22705"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www.ementalhealth.ca/index.php?m=record&amp;ID=22597"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 his Novel, “The catcher in the eye” Salinger introduces the readers to the overwhelming desire in retention of childhood innocence through Holden Caufield who is the main character in the story. The novel reveals situations and kind of suffering that Holdens went through. As suggested in the Novel, Holden suffered severe mental illnesses such as anxiety, depression and the post-traumatic stress disorder (PTSD) as evident nation throughout the entire story</a:t>
            </a:r>
            <a:endParaRPr lang="en-US" dirty="0"/>
          </a:p>
        </p:txBody>
      </p:sp>
      <p:sp>
        <p:nvSpPr>
          <p:cNvPr id="4" name="Slide Number Placeholder 3"/>
          <p:cNvSpPr>
            <a:spLocks noGrp="1"/>
          </p:cNvSpPr>
          <p:nvPr>
            <p:ph type="sldNum" sz="quarter" idx="5"/>
          </p:nvPr>
        </p:nvSpPr>
        <p:spPr/>
        <p:txBody>
          <a:bodyPr/>
          <a:lstStyle/>
          <a:p>
            <a:fld id="{6581A1C6-9ADA-4235-B239-517C205B97FF}" type="slidenum">
              <a:rPr lang="en-US" smtClean="0"/>
              <a:t>2</a:t>
            </a:fld>
            <a:endParaRPr lang="en-US" dirty="0"/>
          </a:p>
        </p:txBody>
      </p:sp>
    </p:spTree>
    <p:extLst>
      <p:ext uri="{BB962C8B-B14F-4D97-AF65-F5344CB8AC3E}">
        <p14:creationId xmlns:p14="http://schemas.microsoft.com/office/powerpoint/2010/main" val="557353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Due to the depressive and Post traumatic conditions experienced by Holden a couple of services are essential in helping him lead a better life. This paper, will address a couple of instances in the novel where Holden faced worst situation and offer best suggestions for to encounter his stressful conditions.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6581A1C6-9ADA-4235-B239-517C205B97FF}" type="slidenum">
              <a:rPr lang="en-US" smtClean="0"/>
              <a:t>3</a:t>
            </a:fld>
            <a:endParaRPr lang="en-US" dirty="0"/>
          </a:p>
        </p:txBody>
      </p:sp>
    </p:spTree>
    <p:extLst>
      <p:ext uri="{BB962C8B-B14F-4D97-AF65-F5344CB8AC3E}">
        <p14:creationId xmlns:p14="http://schemas.microsoft.com/office/powerpoint/2010/main" val="22689584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Based on the description and moments faced by Holden I believe that he requires the </a:t>
            </a:r>
            <a:r>
              <a:rPr lang="en-US" sz="1800" u="none" strike="noStrike"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3"/>
              </a:rPr>
              <a:t>Catulpa Community Support Services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 This service is located at Ferries Ln Barrie Canada and it is well known for offering treatment network for youths of Simcoe York. Besides, it has been helpful children and youths with autism disorder and it could also help Holden control stress. In chapter one, the Salinger describes how Holden faced difficulty in social interaction. </a:t>
            </a:r>
            <a:endParaRPr lang="en-US" dirty="0"/>
          </a:p>
        </p:txBody>
      </p:sp>
      <p:sp>
        <p:nvSpPr>
          <p:cNvPr id="4" name="Slide Number Placeholder 3"/>
          <p:cNvSpPr>
            <a:spLocks noGrp="1"/>
          </p:cNvSpPr>
          <p:nvPr>
            <p:ph type="sldNum" sz="quarter" idx="5"/>
          </p:nvPr>
        </p:nvSpPr>
        <p:spPr/>
        <p:txBody>
          <a:bodyPr/>
          <a:lstStyle/>
          <a:p>
            <a:fld id="{6581A1C6-9ADA-4235-B239-517C205B97FF}" type="slidenum">
              <a:rPr lang="en-US" smtClean="0"/>
              <a:t>4</a:t>
            </a:fld>
            <a:endParaRPr lang="en-US" dirty="0"/>
          </a:p>
        </p:txBody>
      </p:sp>
    </p:spTree>
    <p:extLst>
      <p:ext uri="{BB962C8B-B14F-4D97-AF65-F5344CB8AC3E}">
        <p14:creationId xmlns:p14="http://schemas.microsoft.com/office/powerpoint/2010/main" val="22689062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We learn that Holden tries as much as possible to isolate from his friends. There is a moment in the novel where we find Holdens isolating himself from others as they watch. “I remember around 3 o’clock that afternoon, I was standing way the hell up on top of Thomsen Hill”.  This is a clear indication that, Holden find is difficult to socially interact with others.  He chooses to watch game on top of Thomsen Hill. Surprisingly, Holdens watches people and game rather than connecting with others. Based on the above textual evidence, Holden can be said to have disorder related to social interaction mostly probably Autism spectrum Disorder</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6581A1C6-9ADA-4235-B239-517C205B97FF}" type="slidenum">
              <a:rPr lang="en-US" smtClean="0"/>
              <a:t>5</a:t>
            </a:fld>
            <a:endParaRPr lang="en-US" dirty="0"/>
          </a:p>
        </p:txBody>
      </p:sp>
    </p:spTree>
    <p:extLst>
      <p:ext uri="{BB962C8B-B14F-4D97-AF65-F5344CB8AC3E}">
        <p14:creationId xmlns:p14="http://schemas.microsoft.com/office/powerpoint/2010/main" val="16248550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As evident in chapter 9 we find Holden in adversity situation where he tries to call somebody while in New York but all of a sudden, he changes his mind. He faces a scary situation and feels alienated from friend. </a:t>
            </a:r>
            <a:r>
              <a:rPr lang="en-US" sz="1800" b="0" dirty="0">
                <a:effectLst/>
                <a:latin typeface="Times New Roman" panose="02020603050405020304" pitchFamily="18" charset="0"/>
                <a:ea typeface="Calibri" panose="020F0502020204030204" pitchFamily="34" charset="0"/>
              </a:rPr>
              <a:t>The Big Brothers Big sister of Barrie and District services</a:t>
            </a:r>
            <a:r>
              <a:rPr lang="en-US" sz="1800" b="0" dirty="0">
                <a:effectLst/>
                <a:latin typeface="Times New Roman" panose="02020603050405020304" pitchFamily="18" charset="0"/>
                <a:ea typeface="Times New Roman" panose="02020603050405020304" pitchFamily="18" charset="0"/>
                <a:cs typeface="Times New Roman" panose="02020603050405020304" pitchFamily="18" charset="0"/>
              </a:rPr>
              <a:t> best service for him to handle and control stress related to mental health problem. </a:t>
            </a:r>
            <a:endParaRPr lang="en-US" b="0" dirty="0"/>
          </a:p>
        </p:txBody>
      </p:sp>
      <p:sp>
        <p:nvSpPr>
          <p:cNvPr id="4" name="Slide Number Placeholder 3"/>
          <p:cNvSpPr>
            <a:spLocks noGrp="1"/>
          </p:cNvSpPr>
          <p:nvPr>
            <p:ph type="sldNum" sz="quarter" idx="5"/>
          </p:nvPr>
        </p:nvSpPr>
        <p:spPr/>
        <p:txBody>
          <a:bodyPr/>
          <a:lstStyle/>
          <a:p>
            <a:fld id="{6581A1C6-9ADA-4235-B239-517C205B97FF}" type="slidenum">
              <a:rPr lang="en-US" smtClean="0"/>
              <a:t>6</a:t>
            </a:fld>
            <a:endParaRPr lang="en-US" dirty="0"/>
          </a:p>
        </p:txBody>
      </p:sp>
    </p:spTree>
    <p:extLst>
      <p:ext uri="{BB962C8B-B14F-4D97-AF65-F5344CB8AC3E}">
        <p14:creationId xmlns:p14="http://schemas.microsoft.com/office/powerpoint/2010/main" val="19699086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effectLst/>
                <a:latin typeface="Times New Roman" panose="02020603050405020304" pitchFamily="18" charset="0"/>
                <a:ea typeface="Calibri" panose="020F0502020204030204" pitchFamily="34" charset="0"/>
              </a:rPr>
              <a:t>The Big Brothers Big sister of Barrie and District service</a:t>
            </a: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b="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service is located at Bayfiled St, Barrie Canada. It  provides programs for youths like Holden to talk and share their growing up experience with role model. This will also help him make healthy decisions and build good relationships with peers and his family.</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6581A1C6-9ADA-4235-B239-517C205B97FF}" type="slidenum">
              <a:rPr lang="en-US" smtClean="0"/>
              <a:t>7</a:t>
            </a:fld>
            <a:endParaRPr lang="en-US" dirty="0"/>
          </a:p>
        </p:txBody>
      </p:sp>
    </p:spTree>
    <p:extLst>
      <p:ext uri="{BB962C8B-B14F-4D97-AF65-F5344CB8AC3E}">
        <p14:creationId xmlns:p14="http://schemas.microsoft.com/office/powerpoint/2010/main" val="12657627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effectLst/>
                <a:latin typeface="Times New Roman" panose="02020603050405020304" pitchFamily="18" charset="0"/>
                <a:ea typeface="Calibri" panose="020F0502020204030204" pitchFamily="34" charset="0"/>
              </a:rPr>
              <a:t>The  Canadian Mental Health Association and addictive service </a:t>
            </a:r>
            <a:r>
              <a:rPr lang="en-US" sz="1200" b="0" dirty="0">
                <a:effectLst/>
                <a:latin typeface="Times New Roman" panose="02020603050405020304" pitchFamily="18" charset="0"/>
                <a:ea typeface="Times New Roman" panose="02020603050405020304" pitchFamily="18" charset="0"/>
                <a:cs typeface="Times New Roman" panose="02020603050405020304" pitchFamily="18" charset="0"/>
              </a:rPr>
              <a:t>is a service located at A</a:t>
            </a:r>
            <a:r>
              <a:rPr lang="en-US" sz="1200" b="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nne St S</a:t>
            </a:r>
            <a:br>
              <a:rPr lang="en-US" sz="1200" b="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br>
            <a:r>
              <a:rPr lang="en-US" sz="1200" b="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Barrie. This Service </a:t>
            </a:r>
            <a:r>
              <a:rPr lang="en-US" sz="1200" b="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promotes mental health</a:t>
            </a:r>
            <a:r>
              <a:rPr lang="en-US" sz="1200" b="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is also a service </a:t>
            </a:r>
            <a:r>
              <a:rPr lang="en-US" sz="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that is useful for Holden’s mental illness. In chapter 20 Holden finds himself in a situation that he tries to reach his friend but faces shut down. “I guess it was because I was feeling so damn lonesome”. </a:t>
            </a:r>
            <a:endParaRPr lang="en-US" dirty="0"/>
          </a:p>
        </p:txBody>
      </p:sp>
      <p:sp>
        <p:nvSpPr>
          <p:cNvPr id="4" name="Slide Number Placeholder 3"/>
          <p:cNvSpPr>
            <a:spLocks noGrp="1"/>
          </p:cNvSpPr>
          <p:nvPr>
            <p:ph type="sldNum" sz="quarter" idx="5"/>
          </p:nvPr>
        </p:nvSpPr>
        <p:spPr/>
        <p:txBody>
          <a:bodyPr/>
          <a:lstStyle/>
          <a:p>
            <a:fld id="{6581A1C6-9ADA-4235-B239-517C205B97FF}" type="slidenum">
              <a:rPr lang="en-US" smtClean="0"/>
              <a:t>8</a:t>
            </a:fld>
            <a:endParaRPr lang="en-US" dirty="0"/>
          </a:p>
        </p:txBody>
      </p:sp>
    </p:spTree>
    <p:extLst>
      <p:ext uri="{BB962C8B-B14F-4D97-AF65-F5344CB8AC3E}">
        <p14:creationId xmlns:p14="http://schemas.microsoft.com/office/powerpoint/2010/main" val="13826637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This is situation that  he needed </a:t>
            </a:r>
            <a:r>
              <a:rPr lang="en-US" sz="1200" u="none" strike="noStrike"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hlinkClick r:id="rId3"/>
              </a:rPr>
              <a:t>Canadian Mental Health Association service</a:t>
            </a:r>
            <a:r>
              <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to promote his mental health. This service is best to control his stress through community education programs. The service consists of Annual Christmas Gift Campaign and is the best for Holden as it offers gifts for those individuals with mental health and youth out treatment programs for mental Health.</a:t>
            </a:r>
            <a:endParaRPr lang="en-US" dirty="0"/>
          </a:p>
          <a:p>
            <a:endParaRPr lang="en-US" dirty="0"/>
          </a:p>
        </p:txBody>
      </p:sp>
      <p:sp>
        <p:nvSpPr>
          <p:cNvPr id="4" name="Slide Number Placeholder 3"/>
          <p:cNvSpPr>
            <a:spLocks noGrp="1"/>
          </p:cNvSpPr>
          <p:nvPr>
            <p:ph type="sldNum" sz="quarter" idx="5"/>
          </p:nvPr>
        </p:nvSpPr>
        <p:spPr/>
        <p:txBody>
          <a:bodyPr/>
          <a:lstStyle/>
          <a:p>
            <a:fld id="{6581A1C6-9ADA-4235-B239-517C205B97FF}" type="slidenum">
              <a:rPr lang="en-US" smtClean="0"/>
              <a:t>9</a:t>
            </a:fld>
            <a:endParaRPr lang="en-US" dirty="0"/>
          </a:p>
        </p:txBody>
      </p:sp>
    </p:spTree>
    <p:extLst>
      <p:ext uri="{BB962C8B-B14F-4D97-AF65-F5344CB8AC3E}">
        <p14:creationId xmlns:p14="http://schemas.microsoft.com/office/powerpoint/2010/main" val="3545770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00000"/>
                </a:solidFill>
                <a:effectLst/>
                <a:latin typeface="Times New Roman" panose="02020603050405020304" pitchFamily="18" charset="0"/>
                <a:ea typeface="Calibri" panose="020F0502020204030204" pitchFamily="34" charset="0"/>
              </a:rPr>
              <a:t>I believe that Canadian Mental Health Association Services is the best service to help Holden deal with stressful and mental health problems. This service is located at </a:t>
            </a:r>
            <a:r>
              <a:rPr lang="en-US" sz="1800" dirty="0">
                <a:solidFill>
                  <a:srgbClr val="000000"/>
                </a:solidFill>
                <a:effectLst/>
                <a:latin typeface="Arial" panose="020B0604020202020204" pitchFamily="34" charset="0"/>
                <a:ea typeface="Calibri" panose="020F0502020204030204" pitchFamily="34" charset="0"/>
              </a:rPr>
              <a:t>North Grey.</a:t>
            </a:r>
            <a:r>
              <a:rPr lang="en-US" sz="1800" dirty="0">
                <a:effectLst/>
                <a:latin typeface="Times New Roman" panose="02020603050405020304" pitchFamily="18" charset="0"/>
                <a:ea typeface="Calibri" panose="020F0502020204030204" pitchFamily="34" charset="0"/>
              </a:rPr>
              <a:t> In  the novel the author offers an account of nature of Holden’s mental Health. He describes Health mental by referring to Holden. </a:t>
            </a:r>
            <a:endParaRPr lang="en-US" dirty="0"/>
          </a:p>
        </p:txBody>
      </p:sp>
      <p:sp>
        <p:nvSpPr>
          <p:cNvPr id="4" name="Slide Number Placeholder 3"/>
          <p:cNvSpPr>
            <a:spLocks noGrp="1"/>
          </p:cNvSpPr>
          <p:nvPr>
            <p:ph type="sldNum" sz="quarter" idx="5"/>
          </p:nvPr>
        </p:nvSpPr>
        <p:spPr/>
        <p:txBody>
          <a:bodyPr/>
          <a:lstStyle/>
          <a:p>
            <a:fld id="{6581A1C6-9ADA-4235-B239-517C205B97FF}" type="slidenum">
              <a:rPr lang="en-US" smtClean="0"/>
              <a:t>10</a:t>
            </a:fld>
            <a:endParaRPr lang="en-US" dirty="0"/>
          </a:p>
        </p:txBody>
      </p:sp>
    </p:spTree>
    <p:extLst>
      <p:ext uri="{BB962C8B-B14F-4D97-AF65-F5344CB8AC3E}">
        <p14:creationId xmlns:p14="http://schemas.microsoft.com/office/powerpoint/2010/main" val="1707741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Times New Roman" panose="02020603050405020304" pitchFamily="18" charset="0"/>
                <a:ea typeface="Calibri" panose="020F0502020204030204" pitchFamily="34" charset="0"/>
              </a:rPr>
              <a:t>He attributes unhappiness experienced by Holden to mental Disorder. It is also clear that Holden is depressed though appears to live a fortunate life. The death of his brother and sister as well as the classmate’s death witness scene could have led to this mental health problem</a:t>
            </a:r>
            <a:endParaRPr lang="en-US" dirty="0"/>
          </a:p>
        </p:txBody>
      </p:sp>
      <p:sp>
        <p:nvSpPr>
          <p:cNvPr id="4" name="Slide Number Placeholder 3"/>
          <p:cNvSpPr>
            <a:spLocks noGrp="1"/>
          </p:cNvSpPr>
          <p:nvPr>
            <p:ph type="sldNum" sz="quarter" idx="5"/>
          </p:nvPr>
        </p:nvSpPr>
        <p:spPr/>
        <p:txBody>
          <a:bodyPr/>
          <a:lstStyle/>
          <a:p>
            <a:fld id="{6581A1C6-9ADA-4235-B239-517C205B97FF}" type="slidenum">
              <a:rPr lang="en-US" smtClean="0"/>
              <a:t>11</a:t>
            </a:fld>
            <a:endParaRPr lang="en-US" dirty="0"/>
          </a:p>
        </p:txBody>
      </p:sp>
    </p:spTree>
    <p:extLst>
      <p:ext uri="{BB962C8B-B14F-4D97-AF65-F5344CB8AC3E}">
        <p14:creationId xmlns:p14="http://schemas.microsoft.com/office/powerpoint/2010/main" val="34924938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anose="05000000000000000000" pitchFamily="2" charset="2"/>
              <a:buChar char="q"/>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a:effectLst/>
                <a:latin typeface="Times New Roman" panose="02020603050405020304" pitchFamily="18" charset="0"/>
                <a:ea typeface="Calibri" panose="020F0502020204030204" pitchFamily="34" charset="0"/>
              </a:rPr>
              <a:t>To sum up, Holden is having a mental illness and has brought about stress and many frustrations in life, such as failing in school and having difficulty interacting with people. To sum up, the novel “The Catcher in the Rye” portrays how Holden, the main character desired to retain innocence during childhood. Through reading, the author reveals happiness and misery faced by Holden and he expresses fear in social interaction. This is an indication that, he is likely having mental illness that need services </a:t>
            </a:r>
            <a:r>
              <a:rPr lang="en-US" sz="1800" dirty="0">
                <a:solidFill>
                  <a:srgbClr val="222222"/>
                </a:solidFill>
                <a:effectLst/>
                <a:latin typeface="Times New Roman" panose="02020603050405020304" pitchFamily="18" charset="0"/>
                <a:ea typeface="Times New Roman" panose="02020603050405020304" pitchFamily="18" charset="0"/>
              </a:rPr>
              <a:t>available in Simcoe County. </a:t>
            </a:r>
            <a:r>
              <a:rPr lang="en-US" sz="1800" dirty="0">
                <a:effectLst/>
                <a:latin typeface="Times New Roman" panose="02020603050405020304" pitchFamily="18" charset="0"/>
                <a:ea typeface="Calibri" panose="020F0502020204030204" pitchFamily="34" charset="0"/>
              </a:rPr>
              <a:t> The solution to his situation can be solved by accessing the  </a:t>
            </a:r>
            <a:r>
              <a:rPr lang="en-US" sz="1800" dirty="0">
                <a:solidFill>
                  <a:srgbClr val="222222"/>
                </a:solidFill>
                <a:effectLst/>
                <a:latin typeface="Times New Roman" panose="02020603050405020304" pitchFamily="18" charset="0"/>
                <a:ea typeface="Times New Roman" panose="02020603050405020304" pitchFamily="18" charset="0"/>
              </a:rPr>
              <a:t>Simcoe County services like </a:t>
            </a:r>
            <a:r>
              <a:rPr lang="en-US" sz="1800" dirty="0">
                <a:effectLst/>
                <a:latin typeface="Times New Roman" panose="02020603050405020304" pitchFamily="18" charset="0"/>
                <a:ea typeface="Calibri" panose="020F0502020204030204" pitchFamily="34" charset="0"/>
              </a:rPr>
              <a:t> </a:t>
            </a:r>
            <a:r>
              <a:rPr lang="en-US" sz="1800" dirty="0">
                <a:latin typeface="Times New Roman" panose="02020603050405020304" pitchFamily="18" charset="0"/>
                <a:cs typeface="Times New Roman" panose="02020603050405020304" pitchFamily="18" charset="0"/>
              </a:rPr>
              <a:t>Canadian mental Health Association</a:t>
            </a:r>
          </a:p>
          <a:p>
            <a:pPr>
              <a:buFont typeface="Wingdings" panose="05000000000000000000" pitchFamily="2" charset="2"/>
              <a:buChar char="q"/>
            </a:pPr>
            <a:r>
              <a:rPr lang="en-US" sz="1800" dirty="0">
                <a:latin typeface="Times New Roman" panose="02020603050405020304" pitchFamily="18" charset="0"/>
                <a:cs typeface="Times New Roman" panose="02020603050405020304" pitchFamily="18" charset="0"/>
              </a:rPr>
              <a:t>Big Brothers Sisters of Barrie and District </a:t>
            </a:r>
          </a:p>
          <a:p>
            <a:pPr>
              <a:buFont typeface="Wingdings" panose="05000000000000000000" pitchFamily="2" charset="2"/>
              <a:buChar char="q"/>
            </a:pPr>
            <a:r>
              <a:rPr lang="en-US" sz="1800" dirty="0">
                <a:latin typeface="Times New Roman" panose="02020603050405020304" pitchFamily="18" charset="0"/>
                <a:cs typeface="Times New Roman" panose="02020603050405020304" pitchFamily="18" charset="0"/>
              </a:rPr>
              <a:t> Canadian Mental Health Association Mental Health and Addiction Services,</a:t>
            </a:r>
          </a:p>
          <a:p>
            <a:pPr>
              <a:buFont typeface="Wingdings" panose="05000000000000000000" pitchFamily="2" charset="2"/>
              <a:buChar char="q"/>
            </a:pPr>
            <a:r>
              <a:rPr lang="en-US" sz="1800" dirty="0">
                <a:latin typeface="Times New Roman" panose="02020603050405020304" pitchFamily="18" charset="0"/>
                <a:cs typeface="Times New Roman" panose="02020603050405020304" pitchFamily="18" charset="0"/>
              </a:rPr>
              <a:t> catalpa community </a:t>
            </a:r>
            <a:r>
              <a:rPr lang="en-US" sz="1800">
                <a:latin typeface="Times New Roman" panose="02020603050405020304" pitchFamily="18" charset="0"/>
                <a:cs typeface="Times New Roman" panose="02020603050405020304" pitchFamily="18" charset="0"/>
              </a:rPr>
              <a:t>support service</a:t>
            </a:r>
          </a:p>
          <a:p>
            <a:pPr>
              <a:buFont typeface="Wingdings" panose="05000000000000000000" pitchFamily="2" charset="2"/>
              <a:buNone/>
            </a:pPr>
            <a:r>
              <a:rPr lang="en-US" sz="1800">
                <a:effectLst/>
                <a:latin typeface="Times New Roman" panose="02020603050405020304" pitchFamily="18" charset="0"/>
                <a:ea typeface="Calibri" panose="020F0502020204030204" pitchFamily="34" charset="0"/>
              </a:rPr>
              <a:t>The </a:t>
            </a:r>
            <a:r>
              <a:rPr lang="en-US" sz="1800" dirty="0">
                <a:effectLst/>
                <a:latin typeface="Times New Roman" panose="02020603050405020304" pitchFamily="18" charset="0"/>
                <a:ea typeface="Calibri" panose="020F0502020204030204" pitchFamily="34" charset="0"/>
              </a:rPr>
              <a:t>services offer mentorship and promote mental Health for people experiencing mental illness like Holden. </a:t>
            </a:r>
            <a:endParaRPr lang="en-US" dirty="0"/>
          </a:p>
        </p:txBody>
      </p:sp>
      <p:sp>
        <p:nvSpPr>
          <p:cNvPr id="4" name="Slide Number Placeholder 3"/>
          <p:cNvSpPr>
            <a:spLocks noGrp="1"/>
          </p:cNvSpPr>
          <p:nvPr>
            <p:ph type="sldNum" sz="quarter" idx="5"/>
          </p:nvPr>
        </p:nvSpPr>
        <p:spPr/>
        <p:txBody>
          <a:bodyPr/>
          <a:lstStyle/>
          <a:p>
            <a:fld id="{6581A1C6-9ADA-4235-B239-517C205B97FF}" type="slidenum">
              <a:rPr lang="en-US" smtClean="0"/>
              <a:t>12</a:t>
            </a:fld>
            <a:endParaRPr lang="en-US" dirty="0"/>
          </a:p>
        </p:txBody>
      </p:sp>
    </p:spTree>
    <p:extLst>
      <p:ext uri="{BB962C8B-B14F-4D97-AF65-F5344CB8AC3E}">
        <p14:creationId xmlns:p14="http://schemas.microsoft.com/office/powerpoint/2010/main" val="3527705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117EFCB-B623-4E8F-99B9-45D23AD70F00}" type="datetimeFigureOut">
              <a:rPr lang="en-US" smtClean="0"/>
              <a:t>10/21/2020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362F91-F8B4-43AA-9C6A-1970E81CCEB5}" type="slidenum">
              <a:rPr lang="en-US" smtClean="0"/>
              <a:t>‹#›</a:t>
            </a:fld>
            <a:endParaRPr lang="en-US" dirty="0"/>
          </a:p>
        </p:txBody>
      </p:sp>
    </p:spTree>
    <p:extLst>
      <p:ext uri="{BB962C8B-B14F-4D97-AF65-F5344CB8AC3E}">
        <p14:creationId xmlns:p14="http://schemas.microsoft.com/office/powerpoint/2010/main" val="2728563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D117EFCB-B623-4E8F-99B9-45D23AD70F00}" type="datetimeFigureOut">
              <a:rPr lang="en-US" smtClean="0"/>
              <a:t>10/21/2020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362F91-F8B4-43AA-9C6A-1970E81CCEB5}" type="slidenum">
              <a:rPr lang="en-US" smtClean="0"/>
              <a:t>‹#›</a:t>
            </a:fld>
            <a:endParaRPr lang="en-US" dirty="0"/>
          </a:p>
        </p:txBody>
      </p:sp>
    </p:spTree>
    <p:extLst>
      <p:ext uri="{BB962C8B-B14F-4D97-AF65-F5344CB8AC3E}">
        <p14:creationId xmlns:p14="http://schemas.microsoft.com/office/powerpoint/2010/main" val="2806197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117EFCB-B623-4E8F-99B9-45D23AD70F00}" type="datetimeFigureOut">
              <a:rPr lang="en-US" smtClean="0"/>
              <a:t>10/21/2020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362F91-F8B4-43AA-9C6A-1970E81CCEB5}" type="slidenum">
              <a:rPr lang="en-US" smtClean="0"/>
              <a:t>‹#›</a:t>
            </a:fld>
            <a:endParaRPr lang="en-US" dirty="0"/>
          </a:p>
        </p:txBody>
      </p:sp>
    </p:spTree>
    <p:extLst>
      <p:ext uri="{BB962C8B-B14F-4D97-AF65-F5344CB8AC3E}">
        <p14:creationId xmlns:p14="http://schemas.microsoft.com/office/powerpoint/2010/main" val="16414872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117EFCB-B623-4E8F-99B9-45D23AD70F00}" type="datetimeFigureOut">
              <a:rPr lang="en-US" smtClean="0"/>
              <a:t>10/21/2020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3362F91-F8B4-43AA-9C6A-1970E81CCEB5}" type="slidenum">
              <a:rPr lang="en-US" smtClean="0"/>
              <a:t>‹#›</a:t>
            </a:fld>
            <a:endParaRPr lang="en-US" dirty="0"/>
          </a:p>
        </p:txBody>
      </p:sp>
    </p:spTree>
    <p:extLst>
      <p:ext uri="{BB962C8B-B14F-4D97-AF65-F5344CB8AC3E}">
        <p14:creationId xmlns:p14="http://schemas.microsoft.com/office/powerpoint/2010/main" val="1892880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117EFCB-B623-4E8F-99B9-45D23AD70F00}" type="datetimeFigureOut">
              <a:rPr lang="en-US" smtClean="0"/>
              <a:t>10/21/2020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3362F91-F8B4-43AA-9C6A-1970E81CCEB5}" type="slidenum">
              <a:rPr lang="en-US" smtClean="0"/>
              <a:t>‹#›</a:t>
            </a:fld>
            <a:endParaRPr lang="en-US" dirty="0"/>
          </a:p>
        </p:txBody>
      </p:sp>
    </p:spTree>
    <p:extLst>
      <p:ext uri="{BB962C8B-B14F-4D97-AF65-F5344CB8AC3E}">
        <p14:creationId xmlns:p14="http://schemas.microsoft.com/office/powerpoint/2010/main" val="26164213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D117EFCB-B623-4E8F-99B9-45D23AD70F00}" type="datetimeFigureOut">
              <a:rPr lang="en-US" smtClean="0"/>
              <a:t>10/21/2020</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A3362F91-F8B4-43AA-9C6A-1970E81CCEB5}" type="slidenum">
              <a:rPr lang="en-US" smtClean="0"/>
              <a:t>‹#›</a:t>
            </a:fld>
            <a:endParaRPr lang="en-US" dirty="0"/>
          </a:p>
        </p:txBody>
      </p:sp>
    </p:spTree>
    <p:extLst>
      <p:ext uri="{BB962C8B-B14F-4D97-AF65-F5344CB8AC3E}">
        <p14:creationId xmlns:p14="http://schemas.microsoft.com/office/powerpoint/2010/main" val="32463276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D117EFCB-B623-4E8F-99B9-45D23AD70F00}" type="datetimeFigureOut">
              <a:rPr lang="en-US" smtClean="0"/>
              <a:t>10/21/2020</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A3362F91-F8B4-43AA-9C6A-1970E81CCEB5}" type="slidenum">
              <a:rPr lang="en-US" smtClean="0"/>
              <a:t>‹#›</a:t>
            </a:fld>
            <a:endParaRPr lang="en-US" dirty="0"/>
          </a:p>
        </p:txBody>
      </p:sp>
    </p:spTree>
    <p:extLst>
      <p:ext uri="{BB962C8B-B14F-4D97-AF65-F5344CB8AC3E}">
        <p14:creationId xmlns:p14="http://schemas.microsoft.com/office/powerpoint/2010/main" val="35745612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D117EFCB-B623-4E8F-99B9-45D23AD70F00}" type="datetimeFigureOut">
              <a:rPr lang="en-US" smtClean="0"/>
              <a:t>10/21/2020</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A3362F91-F8B4-43AA-9C6A-1970E81CCEB5}" type="slidenum">
              <a:rPr lang="en-US" smtClean="0"/>
              <a:t>‹#›</a:t>
            </a:fld>
            <a:endParaRPr lang="en-US" dirty="0"/>
          </a:p>
        </p:txBody>
      </p:sp>
    </p:spTree>
    <p:extLst>
      <p:ext uri="{BB962C8B-B14F-4D97-AF65-F5344CB8AC3E}">
        <p14:creationId xmlns:p14="http://schemas.microsoft.com/office/powerpoint/2010/main" val="40267779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117EFCB-B623-4E8F-99B9-45D23AD70F00}" type="datetimeFigureOut">
              <a:rPr lang="en-US" smtClean="0"/>
              <a:t>10/21/2020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3362F91-F8B4-43AA-9C6A-1970E81CCEB5}" type="slidenum">
              <a:rPr lang="en-US" smtClean="0"/>
              <a:t>‹#›</a:t>
            </a:fld>
            <a:endParaRPr lang="en-US" dirty="0"/>
          </a:p>
        </p:txBody>
      </p:sp>
    </p:spTree>
    <p:extLst>
      <p:ext uri="{BB962C8B-B14F-4D97-AF65-F5344CB8AC3E}">
        <p14:creationId xmlns:p14="http://schemas.microsoft.com/office/powerpoint/2010/main" val="22112520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117EFCB-B623-4E8F-99B9-45D23AD70F00}" type="datetimeFigureOut">
              <a:rPr lang="en-US" smtClean="0"/>
              <a:t>10/21/2020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3362F91-F8B4-43AA-9C6A-1970E81CCEB5}" type="slidenum">
              <a:rPr lang="en-US" smtClean="0"/>
              <a:t>‹#›</a:t>
            </a:fld>
            <a:endParaRPr lang="en-US" dirty="0"/>
          </a:p>
        </p:txBody>
      </p:sp>
    </p:spTree>
    <p:extLst>
      <p:ext uri="{BB962C8B-B14F-4D97-AF65-F5344CB8AC3E}">
        <p14:creationId xmlns:p14="http://schemas.microsoft.com/office/powerpoint/2010/main" val="4061294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117EFCB-B623-4E8F-99B9-45D23AD70F00}" type="datetimeFigureOut">
              <a:rPr lang="en-US" smtClean="0"/>
              <a:t>10/21/2020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362F91-F8B4-43AA-9C6A-1970E81CCEB5}" type="slidenum">
              <a:rPr lang="en-US" smtClean="0"/>
              <a:t>‹#›</a:t>
            </a:fld>
            <a:endParaRPr lang="en-US" dirty="0"/>
          </a:p>
        </p:txBody>
      </p:sp>
    </p:spTree>
    <p:extLst>
      <p:ext uri="{BB962C8B-B14F-4D97-AF65-F5344CB8AC3E}">
        <p14:creationId xmlns:p14="http://schemas.microsoft.com/office/powerpoint/2010/main" val="18103732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117EFCB-B623-4E8F-99B9-45D23AD70F00}" type="datetimeFigureOut">
              <a:rPr lang="en-US" smtClean="0"/>
              <a:t>10/21/2020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362F91-F8B4-43AA-9C6A-1970E81CCEB5}" type="slidenum">
              <a:rPr lang="en-US" smtClean="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42867967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117EFCB-B623-4E8F-99B9-45D23AD70F00}" type="datetimeFigureOut">
              <a:rPr lang="en-US" smtClean="0"/>
              <a:t>10/21/2020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362F91-F8B4-43AA-9C6A-1970E81CCEB5}" type="slidenum">
              <a:rPr lang="en-US" smtClean="0"/>
              <a:t>‹#›</a:t>
            </a:fld>
            <a:endParaRPr lang="en-US" dirty="0"/>
          </a:p>
        </p:txBody>
      </p:sp>
    </p:spTree>
    <p:extLst>
      <p:ext uri="{BB962C8B-B14F-4D97-AF65-F5344CB8AC3E}">
        <p14:creationId xmlns:p14="http://schemas.microsoft.com/office/powerpoint/2010/main" val="14121555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117EFCB-B623-4E8F-99B9-45D23AD70F00}" type="datetimeFigureOut">
              <a:rPr lang="en-US" smtClean="0"/>
              <a:t>10/21/2020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362F91-F8B4-43AA-9C6A-1970E81CCEB5}" type="slidenum">
              <a:rPr lang="en-US" smtClean="0"/>
              <a:t>‹#›</a:t>
            </a:fld>
            <a:endParaRPr lang="en-US" dirty="0"/>
          </a:p>
        </p:txBody>
      </p:sp>
    </p:spTree>
    <p:extLst>
      <p:ext uri="{BB962C8B-B14F-4D97-AF65-F5344CB8AC3E}">
        <p14:creationId xmlns:p14="http://schemas.microsoft.com/office/powerpoint/2010/main" val="13053688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117EFCB-B623-4E8F-99B9-45D23AD70F00}" type="datetimeFigureOut">
              <a:rPr lang="en-US" smtClean="0"/>
              <a:t>10/21/2020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362F91-F8B4-43AA-9C6A-1970E81CCEB5}" type="slidenum">
              <a:rPr lang="en-US" smtClean="0"/>
              <a:t>‹#›</a:t>
            </a:fld>
            <a:endParaRPr lang="en-US" dirty="0"/>
          </a:p>
        </p:txBody>
      </p:sp>
    </p:spTree>
    <p:extLst>
      <p:ext uri="{BB962C8B-B14F-4D97-AF65-F5344CB8AC3E}">
        <p14:creationId xmlns:p14="http://schemas.microsoft.com/office/powerpoint/2010/main" val="21591144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17EFCB-B623-4E8F-99B9-45D23AD70F00}" type="datetimeFigureOut">
              <a:rPr lang="en-US" smtClean="0"/>
              <a:t>10/21/2020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362F91-F8B4-43AA-9C6A-1970E81CCEB5}" type="slidenum">
              <a:rPr lang="en-US" smtClean="0"/>
              <a:t>‹#›</a:t>
            </a:fld>
            <a:endParaRPr lang="en-US" dirty="0"/>
          </a:p>
        </p:txBody>
      </p:sp>
    </p:spTree>
    <p:extLst>
      <p:ext uri="{BB962C8B-B14F-4D97-AF65-F5344CB8AC3E}">
        <p14:creationId xmlns:p14="http://schemas.microsoft.com/office/powerpoint/2010/main" val="32611650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17EFCB-B623-4E8F-99B9-45D23AD70F00}" type="datetimeFigureOut">
              <a:rPr lang="en-US" smtClean="0"/>
              <a:t>10/21/2020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362F91-F8B4-43AA-9C6A-1970E81CCEB5}" type="slidenum">
              <a:rPr lang="en-US" smtClean="0"/>
              <a:t>‹#›</a:t>
            </a:fld>
            <a:endParaRPr lang="en-US" dirty="0"/>
          </a:p>
        </p:txBody>
      </p:sp>
    </p:spTree>
    <p:extLst>
      <p:ext uri="{BB962C8B-B14F-4D97-AF65-F5344CB8AC3E}">
        <p14:creationId xmlns:p14="http://schemas.microsoft.com/office/powerpoint/2010/main" val="2416725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D117EFCB-B623-4E8F-99B9-45D23AD70F00}" type="datetimeFigureOut">
              <a:rPr lang="en-US" smtClean="0"/>
              <a:t>10/21/2020</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A3362F91-F8B4-43AA-9C6A-1970E81CCEB5}" type="slidenum">
              <a:rPr lang="en-US" smtClean="0"/>
              <a:t>‹#›</a:t>
            </a:fld>
            <a:endParaRPr lang="en-US" dirty="0"/>
          </a:p>
        </p:txBody>
      </p:sp>
    </p:spTree>
    <p:extLst>
      <p:ext uri="{BB962C8B-B14F-4D97-AF65-F5344CB8AC3E}">
        <p14:creationId xmlns:p14="http://schemas.microsoft.com/office/powerpoint/2010/main" val="777627384"/>
      </p:ext>
    </p:extLst>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cmhastarttalking.ca/" TargetMode="External"/><Relationship Id="rId2" Type="http://schemas.openxmlformats.org/officeDocument/2006/relationships/hyperlink" Target="https://barrie.bigbrothersbigsisters.ca/" TargetMode="External"/><Relationship Id="rId1" Type="http://schemas.openxmlformats.org/officeDocument/2006/relationships/slideLayout" Target="../slideLayouts/slideLayout2.xml"/><Relationship Id="rId5" Type="http://schemas.openxmlformats.org/officeDocument/2006/relationships/hyperlink" Target="http://www.cmhastarttalking.ca/" TargetMode="External"/><Relationship Id="rId4" Type="http://schemas.openxmlformats.org/officeDocument/2006/relationships/hyperlink" Target="http://www.catulpa.on.c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36B73E9-0EB1-4A89-9175-16FFA0CCE125}"/>
              </a:ext>
            </a:extLst>
          </p:cNvPr>
          <p:cNvSpPr txBox="1"/>
          <p:nvPr/>
        </p:nvSpPr>
        <p:spPr>
          <a:xfrm>
            <a:off x="839201" y="2536405"/>
            <a:ext cx="8878957" cy="3193631"/>
          </a:xfrm>
          <a:prstGeom prst="rect">
            <a:avLst/>
          </a:prstGeom>
          <a:noFill/>
        </p:spPr>
        <p:txBody>
          <a:bodyPr wrap="square">
            <a:spAutoFit/>
          </a:bodyPr>
          <a:lstStyle/>
          <a:p>
            <a:pPr marL="0" marR="0">
              <a:lnSpc>
                <a:spcPct val="200000"/>
              </a:lnSpc>
              <a:spcBef>
                <a:spcPts val="0"/>
              </a:spcBef>
              <a:spcAft>
                <a:spcPts val="800"/>
              </a:spcAft>
            </a:pPr>
            <a:r>
              <a:rPr lang="en-US"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Name</a:t>
            </a:r>
            <a:endPar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Professor </a:t>
            </a:r>
            <a:endPar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Institution </a:t>
            </a:r>
            <a:endPar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Course </a:t>
            </a:r>
            <a:endPar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Date</a:t>
            </a:r>
            <a:r>
              <a:rPr lang="en-US" sz="18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855934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0A6E2-2734-4455-9310-56900D2A9A8C}"/>
              </a:ext>
            </a:extLst>
          </p:cNvPr>
          <p:cNvSpPr>
            <a:spLocks noGrp="1"/>
          </p:cNvSpPr>
          <p:nvPr>
            <p:ph type="title"/>
          </p:nvPr>
        </p:nvSpPr>
        <p:spPr>
          <a:xfrm>
            <a:off x="0" y="180753"/>
            <a:ext cx="10485474" cy="634577"/>
          </a:xfrm>
        </p:spPr>
        <p:txBody>
          <a:bodyPr>
            <a:normAutofit/>
          </a:bodyPr>
          <a:lstStyle/>
          <a:p>
            <a:pPr algn="ctr"/>
            <a:r>
              <a:rPr lang="en-US" sz="28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Introduction</a:t>
            </a:r>
            <a:endParaRPr lang="en-US" sz="2800" dirty="0">
              <a:solidFill>
                <a:schemeClr val="bg1"/>
              </a:solidFill>
            </a:endParaRPr>
          </a:p>
        </p:txBody>
      </p:sp>
      <p:sp>
        <p:nvSpPr>
          <p:cNvPr id="3" name="Content Placeholder 2">
            <a:extLst>
              <a:ext uri="{FF2B5EF4-FFF2-40B4-BE49-F238E27FC236}">
                <a16:creationId xmlns:a16="http://schemas.microsoft.com/office/drawing/2014/main" id="{38F98BA0-104A-41A0-B9A0-42AEF28F7657}"/>
              </a:ext>
            </a:extLst>
          </p:cNvPr>
          <p:cNvSpPr>
            <a:spLocks noGrp="1"/>
          </p:cNvSpPr>
          <p:nvPr>
            <p:ph idx="1"/>
          </p:nvPr>
        </p:nvSpPr>
        <p:spPr>
          <a:xfrm>
            <a:off x="674914" y="988828"/>
            <a:ext cx="10842172" cy="5550195"/>
          </a:xfrm>
        </p:spPr>
        <p:txBody>
          <a:bodyPr>
            <a:noAutofit/>
          </a:bodyPr>
          <a:lstStyle/>
          <a:p>
            <a:pPr marL="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In “The catcher in the eye” Salinger introduces an overwhelming desire to </a:t>
            </a:r>
            <a:r>
              <a:rPr lang="en-US" sz="16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retain childhood innocence </a:t>
            </a:r>
          </a:p>
          <a:p>
            <a:pPr marL="0" marR="0">
              <a:lnSpc>
                <a:spcPct val="107000"/>
              </a:lnSpc>
              <a:spcBef>
                <a:spcPts val="0"/>
              </a:spcBef>
              <a:spcAft>
                <a:spcPts val="800"/>
              </a:spcAft>
            </a:pPr>
            <a:r>
              <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In the novel “Catcher in The Rye” we are introduced to Holden who explains about the days he entered mental institution. </a:t>
            </a:r>
          </a:p>
          <a:p>
            <a:pPr marL="0" marR="0">
              <a:lnSpc>
                <a:spcPct val="107000"/>
              </a:lnSpc>
              <a:spcBef>
                <a:spcPts val="0"/>
              </a:spcBef>
              <a:spcAft>
                <a:spcPts val="800"/>
              </a:spcAft>
            </a:pPr>
            <a:r>
              <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He appears to be increasingly depressed after being expelled from school. </a:t>
            </a:r>
          </a:p>
          <a:p>
            <a:pPr marL="0" marR="0">
              <a:lnSpc>
                <a:spcPct val="107000"/>
              </a:lnSpc>
              <a:spcBef>
                <a:spcPts val="0"/>
              </a:spcBef>
              <a:spcAft>
                <a:spcPts val="800"/>
              </a:spcAft>
            </a:pPr>
            <a:r>
              <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As Salinger explains, Holden reveals some bits of his life and mentions the death of Allie is young brother. </a:t>
            </a:r>
          </a:p>
          <a:p>
            <a:pPr marL="0" marR="0">
              <a:lnSpc>
                <a:spcPct val="107000"/>
              </a:lnSpc>
              <a:spcBef>
                <a:spcPts val="0"/>
              </a:spcBef>
              <a:spcAft>
                <a:spcPts val="800"/>
              </a:spcAft>
            </a:pPr>
            <a:r>
              <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Throughout the Novel, we find discomfort in Holden following his attempts and fails to connect with his friends. </a:t>
            </a:r>
          </a:p>
          <a:p>
            <a:pPr marL="0" marR="0">
              <a:lnSpc>
                <a:spcPct val="107000"/>
              </a:lnSpc>
              <a:spcBef>
                <a:spcPts val="0"/>
              </a:spcBef>
              <a:spcAft>
                <a:spcPts val="800"/>
              </a:spcAft>
            </a:pPr>
            <a:r>
              <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Based on the narration, Holden’s actions and thoughts appears confusing and this give a sense that he is facing underlying mental issues in need to be treated. </a:t>
            </a:r>
          </a:p>
          <a:p>
            <a:pPr marL="0" marR="0">
              <a:lnSpc>
                <a:spcPct val="107000"/>
              </a:lnSpc>
              <a:spcBef>
                <a:spcPts val="0"/>
              </a:spcBef>
              <a:spcAft>
                <a:spcPts val="800"/>
              </a:spcAft>
            </a:pPr>
            <a:r>
              <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novel reveals situations and kind of suffering that Holdens went through.</a:t>
            </a:r>
            <a:endPar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Holden suffered severe mental illnesses such as</a:t>
            </a:r>
            <a:endPar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post-traumatic stress disorder (PTSD) </a:t>
            </a:r>
            <a:endPar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anxiety</a:t>
            </a:r>
            <a:endPar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Depression</a:t>
            </a:r>
            <a:endPar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There are  depressive and Post traumatic conditions experienced by Holden that requires a couple of services in helping him lead a better life. </a:t>
            </a:r>
          </a:p>
          <a:p>
            <a:pPr marL="0">
              <a:lnSpc>
                <a:spcPct val="200000"/>
              </a:lnSpc>
              <a:spcBef>
                <a:spcPts val="0"/>
              </a:spcBef>
              <a:spcAft>
                <a:spcPts val="800"/>
              </a:spcAft>
            </a:pP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200000"/>
              </a:lnSpc>
              <a:spcBef>
                <a:spcPts val="0"/>
              </a:spcBef>
              <a:spcAft>
                <a:spcPts val="800"/>
              </a:spcAft>
              <a:buNone/>
            </a:pP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432399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5D5BC-20BE-4F9F-B580-C2E233CB9418}"/>
              </a:ext>
            </a:extLst>
          </p:cNvPr>
          <p:cNvSpPr>
            <a:spLocks noGrp="1"/>
          </p:cNvSpPr>
          <p:nvPr>
            <p:ph type="title"/>
          </p:nvPr>
        </p:nvSpPr>
        <p:spPr>
          <a:xfrm>
            <a:off x="202096" y="489468"/>
            <a:ext cx="10515600" cy="814318"/>
          </a:xfrm>
        </p:spPr>
        <p:txBody>
          <a:bodyPr>
            <a:normAutofit/>
          </a:bodyPr>
          <a:lstStyle/>
          <a:p>
            <a:pPr algn="ctr"/>
            <a:r>
              <a:rPr lang="en-US" sz="2800" b="1" dirty="0">
                <a:solidFill>
                  <a:schemeClr val="bg1"/>
                </a:solidFill>
                <a:latin typeface="Times New Roman" panose="02020603050405020304" pitchFamily="18" charset="0"/>
                <a:cs typeface="Times New Roman" panose="02020603050405020304" pitchFamily="18" charset="0"/>
              </a:rPr>
              <a:t> Several suggestions and services to help Holden control stress</a:t>
            </a:r>
          </a:p>
        </p:txBody>
      </p:sp>
      <p:sp>
        <p:nvSpPr>
          <p:cNvPr id="6" name="Content Placeholder 5">
            <a:extLst>
              <a:ext uri="{FF2B5EF4-FFF2-40B4-BE49-F238E27FC236}">
                <a16:creationId xmlns:a16="http://schemas.microsoft.com/office/drawing/2014/main" id="{979E2E5C-2670-4B59-8A84-9FED75D48E6B}"/>
              </a:ext>
            </a:extLst>
          </p:cNvPr>
          <p:cNvSpPr>
            <a:spLocks noGrp="1"/>
          </p:cNvSpPr>
          <p:nvPr>
            <p:ph idx="1"/>
          </p:nvPr>
        </p:nvSpPr>
        <p:spPr/>
        <p:txBody>
          <a:bodyPr>
            <a:normAutofit/>
          </a:bodyPr>
          <a:lstStyle/>
          <a:p>
            <a:r>
              <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 couple of instances in the novel are addressed in the Nove</a:t>
            </a:r>
            <a:r>
              <a:rPr lang="en-US" sz="16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l </a:t>
            </a:r>
            <a:r>
              <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p>
          <a:p>
            <a:r>
              <a:rPr lang="en-US" sz="16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We find instances </a:t>
            </a:r>
            <a:r>
              <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where Holden faced worst situation and stressful conditions.</a:t>
            </a:r>
          </a:p>
          <a:p>
            <a:r>
              <a:rPr lang="en-US" sz="16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There are several </a:t>
            </a:r>
            <a:r>
              <a:rPr lang="en-US"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suggestions and services  to help Holden  encounter  stressful</a:t>
            </a:r>
          </a:p>
          <a:p>
            <a:r>
              <a:rPr lang="en-US" sz="1600" dirty="0">
                <a:solidFill>
                  <a:schemeClr val="bg1"/>
                </a:solidFill>
                <a:latin typeface="Times New Roman" panose="02020603050405020304" pitchFamily="18" charset="0"/>
                <a:cs typeface="Times New Roman" panose="02020603050405020304" pitchFamily="18" charset="0"/>
              </a:rPr>
              <a:t>The services are </a:t>
            </a:r>
          </a:p>
          <a:p>
            <a:pPr>
              <a:buFont typeface="Wingdings" panose="05000000000000000000" pitchFamily="2" charset="2"/>
              <a:buChar char="v"/>
            </a:pPr>
            <a:r>
              <a:rPr lang="en-US" sz="1600" dirty="0">
                <a:solidFill>
                  <a:schemeClr val="bg1"/>
                </a:solidFill>
                <a:effectLst/>
                <a:latin typeface="Arial" panose="020B0604020202020204" pitchFamily="34" charset="0"/>
                <a:ea typeface="Times New Roman" panose="02020603050405020304" pitchFamily="18" charset="0"/>
              </a:rPr>
              <a:t> Canadian mental Health Association services </a:t>
            </a:r>
            <a:endParaRPr lang="en-US" sz="1600" dirty="0">
              <a:solidFill>
                <a:schemeClr val="bg1"/>
              </a:solidFill>
              <a:effectLst/>
              <a:latin typeface="Times New Roman" panose="02020603050405020304" pitchFamily="18" charset="0"/>
              <a:ea typeface="Times New Roman" panose="02020603050405020304" pitchFamily="18" charset="0"/>
            </a:endParaRPr>
          </a:p>
          <a:p>
            <a:pPr>
              <a:buFont typeface="Wingdings" panose="05000000000000000000" pitchFamily="2" charset="2"/>
              <a:buChar char="v"/>
            </a:pPr>
            <a:r>
              <a:rPr lang="en-US" sz="1600" dirty="0">
                <a:solidFill>
                  <a:schemeClr val="bg1"/>
                </a:solidFill>
                <a:effectLst/>
                <a:latin typeface="Times New Roman" panose="02020603050405020304" pitchFamily="18" charset="0"/>
                <a:ea typeface="Calibri" panose="020F0502020204030204" pitchFamily="34" charset="0"/>
              </a:rPr>
              <a:t>Big Brothers Big Sisters of Barrie and District services </a:t>
            </a:r>
          </a:p>
          <a:p>
            <a:pPr>
              <a:buFont typeface="Wingdings" panose="05000000000000000000" pitchFamily="2" charset="2"/>
              <a:buChar char="v"/>
            </a:pPr>
            <a:r>
              <a:rPr lang="en-US" sz="1600" dirty="0">
                <a:solidFill>
                  <a:schemeClr val="bg1"/>
                </a:solidFill>
                <a:effectLst/>
                <a:latin typeface="Times New Roman" panose="02020603050405020304" pitchFamily="18" charset="0"/>
                <a:ea typeface="Calibri" panose="020F0502020204030204" pitchFamily="34" charset="0"/>
              </a:rPr>
              <a:t>the Canadian Mental Health Association Mental Health and Addiction Services</a:t>
            </a:r>
          </a:p>
          <a:p>
            <a:pPr>
              <a:buFont typeface="Wingdings" panose="05000000000000000000" pitchFamily="2" charset="2"/>
              <a:buChar char="v"/>
            </a:pPr>
            <a:r>
              <a:rPr lang="en-US" sz="1600" dirty="0">
                <a:solidFill>
                  <a:schemeClr val="bg1"/>
                </a:solidFill>
                <a:effectLst/>
                <a:latin typeface="Times New Roman" panose="02020603050405020304" pitchFamily="18" charset="0"/>
                <a:ea typeface="Calibri" panose="020F0502020204030204" pitchFamily="34" charset="0"/>
              </a:rPr>
              <a:t> </a:t>
            </a:r>
            <a:r>
              <a:rPr lang="en-US" sz="1600" dirty="0" err="1">
                <a:solidFill>
                  <a:schemeClr val="bg1"/>
                </a:solidFill>
                <a:effectLst/>
                <a:latin typeface="Times New Roman" panose="02020603050405020304" pitchFamily="18" charset="0"/>
                <a:ea typeface="Calibri" panose="020F0502020204030204" pitchFamily="34" charset="0"/>
              </a:rPr>
              <a:t>Catulpa</a:t>
            </a:r>
            <a:r>
              <a:rPr lang="en-US" sz="1600" dirty="0">
                <a:solidFill>
                  <a:schemeClr val="bg1"/>
                </a:solidFill>
                <a:effectLst/>
                <a:latin typeface="Times New Roman" panose="02020603050405020304" pitchFamily="18" charset="0"/>
                <a:ea typeface="Calibri" panose="020F0502020204030204" pitchFamily="34" charset="0"/>
              </a:rPr>
              <a:t> community support services </a:t>
            </a:r>
          </a:p>
          <a:p>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089609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1AC7E-F57F-49D3-B237-E700FD71A21B}"/>
              </a:ext>
            </a:extLst>
          </p:cNvPr>
          <p:cNvSpPr>
            <a:spLocks noGrp="1"/>
          </p:cNvSpPr>
          <p:nvPr>
            <p:ph type="title"/>
          </p:nvPr>
        </p:nvSpPr>
        <p:spPr/>
        <p:txBody>
          <a:bodyPr>
            <a:normAutofit/>
          </a:bodyPr>
          <a:lstStyle/>
          <a:p>
            <a:pPr algn="ctr"/>
            <a:r>
              <a:rPr lang="en-US" sz="2800" b="1" dirty="0">
                <a:solidFill>
                  <a:schemeClr val="bg1"/>
                </a:solidFill>
                <a:latin typeface="Times New Roman" panose="02020603050405020304" pitchFamily="18" charset="0"/>
                <a:cs typeface="Times New Roman" panose="02020603050405020304" pitchFamily="18" charset="0"/>
              </a:rPr>
              <a:t>Catulpa Community Support Services </a:t>
            </a:r>
          </a:p>
        </p:txBody>
      </p:sp>
      <p:sp>
        <p:nvSpPr>
          <p:cNvPr id="3" name="Content Placeholder 2">
            <a:extLst>
              <a:ext uri="{FF2B5EF4-FFF2-40B4-BE49-F238E27FC236}">
                <a16:creationId xmlns:a16="http://schemas.microsoft.com/office/drawing/2014/main" id="{0BDBCC3D-3979-46E2-AD31-B20B636DDDCE}"/>
              </a:ext>
            </a:extLst>
          </p:cNvPr>
          <p:cNvSpPr>
            <a:spLocks noGrp="1"/>
          </p:cNvSpPr>
          <p:nvPr>
            <p:ph sz="half" idx="1"/>
          </p:nvPr>
        </p:nvSpPr>
        <p:spPr/>
        <p:txBody>
          <a:bodyPr>
            <a:normAutofit lnSpcReduction="10000"/>
          </a:bodyPr>
          <a:lstStyle/>
          <a:p>
            <a:r>
              <a:rPr lang="en-US"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Holden requires the  catalpa community support services</a:t>
            </a:r>
          </a:p>
          <a:p>
            <a:r>
              <a:rPr lang="en-US"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This service is located at Ferries Ln Barrie Canada </a:t>
            </a:r>
          </a:p>
          <a:p>
            <a:r>
              <a:rPr lang="en-US"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The service is </a:t>
            </a:r>
            <a:r>
              <a:rPr lang="en-US"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known for offering treatment for youths </a:t>
            </a:r>
          </a:p>
          <a:p>
            <a:r>
              <a:rPr lang="en-US"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service </a:t>
            </a:r>
            <a:r>
              <a:rPr lang="en-US"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helps </a:t>
            </a:r>
            <a:r>
              <a:rPr lang="en-US"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youth with autism disorder and it could also help Holden control stress. </a:t>
            </a:r>
          </a:p>
          <a:p>
            <a:r>
              <a:rPr lang="en-US"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In chapter one, the Salinger describes how Holden faced difficulty in social interaction.  </a:t>
            </a:r>
            <a:endParaRPr lang="en-US"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2000" dirty="0"/>
          </a:p>
        </p:txBody>
      </p:sp>
      <p:pic>
        <p:nvPicPr>
          <p:cNvPr id="6" name="Content Placeholder 5">
            <a:extLst>
              <a:ext uri="{FF2B5EF4-FFF2-40B4-BE49-F238E27FC236}">
                <a16:creationId xmlns:a16="http://schemas.microsoft.com/office/drawing/2014/main" id="{ED140021-F00A-4E40-B670-0D8FB08CFB42}"/>
              </a:ext>
            </a:extLst>
          </p:cNvPr>
          <p:cNvPicPr>
            <a:picLocks noGrp="1" noChangeAspect="1"/>
          </p:cNvPicPr>
          <p:nvPr>
            <p:ph sz="half" idx="2"/>
          </p:nvPr>
        </p:nvPicPr>
        <p:blipFill>
          <a:blip r:embed="rId3"/>
          <a:stretch>
            <a:fillRect/>
          </a:stretch>
        </p:blipFill>
        <p:spPr>
          <a:xfrm>
            <a:off x="6803780" y="1825626"/>
            <a:ext cx="4056477" cy="3660774"/>
          </a:xfrm>
        </p:spPr>
      </p:pic>
    </p:spTree>
    <p:extLst>
      <p:ext uri="{BB962C8B-B14F-4D97-AF65-F5344CB8AC3E}">
        <p14:creationId xmlns:p14="http://schemas.microsoft.com/office/powerpoint/2010/main" val="3473283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99EAF-3A13-47F8-8068-81D3544A4BFF}"/>
              </a:ext>
            </a:extLst>
          </p:cNvPr>
          <p:cNvSpPr>
            <a:spLocks noGrp="1"/>
          </p:cNvSpPr>
          <p:nvPr>
            <p:ph type="title"/>
          </p:nvPr>
        </p:nvSpPr>
        <p:spPr>
          <a:xfrm>
            <a:off x="646111" y="452718"/>
            <a:ext cx="9404723" cy="1089003"/>
          </a:xfrm>
        </p:spPr>
        <p:txBody>
          <a:bodyPr>
            <a:normAutofit/>
          </a:bodyPr>
          <a:lstStyle/>
          <a:p>
            <a:pPr algn="ctr"/>
            <a:r>
              <a:rPr lang="en-US" sz="2800" b="1" dirty="0">
                <a:solidFill>
                  <a:schemeClr val="bg1"/>
                </a:solidFill>
                <a:latin typeface="Times New Roman" panose="02020603050405020304" pitchFamily="18" charset="0"/>
                <a:cs typeface="Times New Roman" panose="02020603050405020304" pitchFamily="18" charset="0"/>
              </a:rPr>
              <a:t>Continuation of Catulpa Community Support Services… </a:t>
            </a:r>
          </a:p>
        </p:txBody>
      </p:sp>
      <p:sp>
        <p:nvSpPr>
          <p:cNvPr id="3" name="Content Placeholder 2">
            <a:extLst>
              <a:ext uri="{FF2B5EF4-FFF2-40B4-BE49-F238E27FC236}">
                <a16:creationId xmlns:a16="http://schemas.microsoft.com/office/drawing/2014/main" id="{CBF7C6A4-2D38-455F-9351-ABB0A92B134D}"/>
              </a:ext>
            </a:extLst>
          </p:cNvPr>
          <p:cNvSpPr>
            <a:spLocks noGrp="1"/>
          </p:cNvSpPr>
          <p:nvPr>
            <p:ph sz="half" idx="1"/>
          </p:nvPr>
        </p:nvSpPr>
        <p:spPr/>
        <p:txBody>
          <a:bodyPr>
            <a:normAutofit fontScale="92500" lnSpcReduction="10000"/>
          </a:bodyPr>
          <a:lstStyle/>
          <a:p>
            <a:r>
              <a:rPr lang="en-US"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We learn that Holden trie</a:t>
            </a:r>
            <a:r>
              <a:rPr lang="en-US"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s to </a:t>
            </a:r>
            <a:r>
              <a:rPr lang="en-US"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isolate from his friends</a:t>
            </a:r>
          </a:p>
          <a:p>
            <a:r>
              <a:rPr lang="en-US"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We find Holdens isolating himself from others as they watch game.</a:t>
            </a:r>
          </a:p>
          <a:p>
            <a:r>
              <a:rPr lang="en-US"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Holden find is difficult to socially interact with others.  </a:t>
            </a:r>
          </a:p>
          <a:p>
            <a:r>
              <a:rPr lang="en-US"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He chooses to watch game on top of Thomsen Hill.</a:t>
            </a:r>
          </a:p>
          <a:p>
            <a:r>
              <a:rPr lang="en-US"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Holdens watches people and game rather than connecting with others. </a:t>
            </a:r>
          </a:p>
          <a:p>
            <a:r>
              <a:rPr lang="en-US"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Based on the above textual evidence, Holden has disorder related to social interaction</a:t>
            </a:r>
            <a:endParaRPr lang="en-US"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2000" dirty="0"/>
          </a:p>
        </p:txBody>
      </p:sp>
      <p:pic>
        <p:nvPicPr>
          <p:cNvPr id="6" name="Content Placeholder 5">
            <a:extLst>
              <a:ext uri="{FF2B5EF4-FFF2-40B4-BE49-F238E27FC236}">
                <a16:creationId xmlns:a16="http://schemas.microsoft.com/office/drawing/2014/main" id="{4EFE7E3F-44B3-4EF1-9F95-46BF0B151594}"/>
              </a:ext>
            </a:extLst>
          </p:cNvPr>
          <p:cNvPicPr>
            <a:picLocks noGrp="1" noChangeAspect="1"/>
          </p:cNvPicPr>
          <p:nvPr>
            <p:ph sz="half" idx="2"/>
          </p:nvPr>
        </p:nvPicPr>
        <p:blipFill>
          <a:blip r:embed="rId3"/>
          <a:stretch>
            <a:fillRect/>
          </a:stretch>
        </p:blipFill>
        <p:spPr>
          <a:xfrm>
            <a:off x="6485206" y="1969477"/>
            <a:ext cx="4868594" cy="3784209"/>
          </a:xfrm>
        </p:spPr>
      </p:pic>
    </p:spTree>
    <p:extLst>
      <p:ext uri="{BB962C8B-B14F-4D97-AF65-F5344CB8AC3E}">
        <p14:creationId xmlns:p14="http://schemas.microsoft.com/office/powerpoint/2010/main" val="42824081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C0F49-22CD-4A16-9A9C-6D95E643BB12}"/>
              </a:ext>
            </a:extLst>
          </p:cNvPr>
          <p:cNvSpPr>
            <a:spLocks noGrp="1"/>
          </p:cNvSpPr>
          <p:nvPr>
            <p:ph type="title"/>
          </p:nvPr>
        </p:nvSpPr>
        <p:spPr>
          <a:xfrm>
            <a:off x="838200" y="365126"/>
            <a:ext cx="10515600" cy="766322"/>
          </a:xfrm>
        </p:spPr>
        <p:txBody>
          <a:bodyPr>
            <a:normAutofit/>
          </a:bodyPr>
          <a:lstStyle/>
          <a:p>
            <a:pPr algn="ctr"/>
            <a:r>
              <a:rPr lang="en-US" sz="2800" b="1" dirty="0">
                <a:solidFill>
                  <a:schemeClr val="bg1"/>
                </a:solidFill>
                <a:effectLst/>
                <a:latin typeface="Times New Roman" panose="02020603050405020304" pitchFamily="18" charset="0"/>
                <a:ea typeface="Calibri" panose="020F0502020204030204" pitchFamily="34" charset="0"/>
              </a:rPr>
              <a:t>The Big Brothers Big sister of Barrie and District service</a:t>
            </a:r>
            <a:endParaRPr lang="en-US" sz="2800" b="1" dirty="0">
              <a:solidFill>
                <a:schemeClr val="bg1"/>
              </a:solidFill>
            </a:endParaRPr>
          </a:p>
        </p:txBody>
      </p:sp>
      <p:sp>
        <p:nvSpPr>
          <p:cNvPr id="3" name="Content Placeholder 2">
            <a:extLst>
              <a:ext uri="{FF2B5EF4-FFF2-40B4-BE49-F238E27FC236}">
                <a16:creationId xmlns:a16="http://schemas.microsoft.com/office/drawing/2014/main" id="{7F428BE2-E556-4A09-8912-CD05519C298B}"/>
              </a:ext>
            </a:extLst>
          </p:cNvPr>
          <p:cNvSpPr>
            <a:spLocks noGrp="1"/>
          </p:cNvSpPr>
          <p:nvPr>
            <p:ph sz="half" idx="1"/>
          </p:nvPr>
        </p:nvSpPr>
        <p:spPr>
          <a:xfrm>
            <a:off x="838199" y="1825625"/>
            <a:ext cx="5028029" cy="4279753"/>
          </a:xfrm>
        </p:spPr>
        <p:txBody>
          <a:bodyPr/>
          <a:lstStyle/>
          <a:p>
            <a:r>
              <a:rPr lang="en-US"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Holden in adversity situation where he tries to call somebody while in New York </a:t>
            </a:r>
          </a:p>
          <a:p>
            <a:r>
              <a:rPr lang="en-US"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a:t>
            </a:r>
            <a:r>
              <a:rPr lang="en-US"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ll of a sudden, he changes his mind. </a:t>
            </a:r>
          </a:p>
          <a:p>
            <a:r>
              <a:rPr lang="en-US"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He faces a scary situation and feels alienated from friend. </a:t>
            </a:r>
          </a:p>
          <a:p>
            <a:r>
              <a:rPr lang="en-US"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The </a:t>
            </a:r>
            <a:r>
              <a:rPr lang="en-US" sz="1800" dirty="0">
                <a:solidFill>
                  <a:schemeClr val="bg1"/>
                </a:solidFill>
                <a:effectLst/>
                <a:latin typeface="Times New Roman" panose="02020603050405020304" pitchFamily="18" charset="0"/>
                <a:ea typeface="Calibri" panose="020F0502020204030204" pitchFamily="34" charset="0"/>
              </a:rPr>
              <a:t>Big Brothers Big sister of Barrie and District service </a:t>
            </a:r>
            <a:r>
              <a:rPr lang="en-US" sz="18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is best service for him</a:t>
            </a:r>
          </a:p>
          <a:p>
            <a:r>
              <a:rPr lang="en-US" sz="1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Can use this sercice </a:t>
            </a:r>
            <a:r>
              <a:rPr lang="en-US" sz="18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to handle and control stress related to mental health problem. </a:t>
            </a:r>
          </a:p>
          <a:p>
            <a:endParaRPr lang="en-US" dirty="0"/>
          </a:p>
        </p:txBody>
      </p:sp>
      <p:pic>
        <p:nvPicPr>
          <p:cNvPr id="9" name="Content Placeholder 8">
            <a:extLst>
              <a:ext uri="{FF2B5EF4-FFF2-40B4-BE49-F238E27FC236}">
                <a16:creationId xmlns:a16="http://schemas.microsoft.com/office/drawing/2014/main" id="{343AF6DD-AB95-43ED-AD71-7434049ED1C4}"/>
              </a:ext>
            </a:extLst>
          </p:cNvPr>
          <p:cNvPicPr>
            <a:picLocks noGrp="1" noChangeAspect="1"/>
          </p:cNvPicPr>
          <p:nvPr>
            <p:ph sz="half" idx="2"/>
          </p:nvPr>
        </p:nvPicPr>
        <p:blipFill>
          <a:blip r:embed="rId3"/>
          <a:stretch>
            <a:fillRect/>
          </a:stretch>
        </p:blipFill>
        <p:spPr>
          <a:xfrm>
            <a:off x="6597749" y="1136584"/>
            <a:ext cx="5028029" cy="2323137"/>
          </a:xfrm>
        </p:spPr>
      </p:pic>
      <p:pic>
        <p:nvPicPr>
          <p:cNvPr id="11" name="Picture 10">
            <a:extLst>
              <a:ext uri="{FF2B5EF4-FFF2-40B4-BE49-F238E27FC236}">
                <a16:creationId xmlns:a16="http://schemas.microsoft.com/office/drawing/2014/main" id="{F2B482B3-7369-418B-A5AC-44402AF0E78D}"/>
              </a:ext>
            </a:extLst>
          </p:cNvPr>
          <p:cNvPicPr>
            <a:picLocks noChangeAspect="1"/>
          </p:cNvPicPr>
          <p:nvPr/>
        </p:nvPicPr>
        <p:blipFill>
          <a:blip r:embed="rId4"/>
          <a:stretch>
            <a:fillRect/>
          </a:stretch>
        </p:blipFill>
        <p:spPr>
          <a:xfrm>
            <a:off x="6597747" y="3518462"/>
            <a:ext cx="5261318" cy="2974412"/>
          </a:xfrm>
          <a:prstGeom prst="rect">
            <a:avLst/>
          </a:prstGeom>
        </p:spPr>
      </p:pic>
    </p:spTree>
    <p:extLst>
      <p:ext uri="{BB962C8B-B14F-4D97-AF65-F5344CB8AC3E}">
        <p14:creationId xmlns:p14="http://schemas.microsoft.com/office/powerpoint/2010/main" val="16759526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B3664-9A35-4CB7-A6E0-D636F556CA2F}"/>
              </a:ext>
            </a:extLst>
          </p:cNvPr>
          <p:cNvSpPr>
            <a:spLocks noGrp="1"/>
          </p:cNvSpPr>
          <p:nvPr>
            <p:ph type="title"/>
          </p:nvPr>
        </p:nvSpPr>
        <p:spPr/>
        <p:txBody>
          <a:bodyPr>
            <a:normAutofit/>
          </a:bodyPr>
          <a:lstStyle/>
          <a:p>
            <a:pPr algn="ctr"/>
            <a:r>
              <a:rPr lang="en-US" sz="2800" b="1" dirty="0">
                <a:solidFill>
                  <a:schemeClr val="bg1"/>
                </a:solidFill>
                <a:latin typeface="Times New Roman" panose="02020603050405020304" pitchFamily="18" charset="0"/>
                <a:cs typeface="Times New Roman" panose="02020603050405020304" pitchFamily="18" charset="0"/>
              </a:rPr>
              <a:t>Continuation </a:t>
            </a:r>
            <a:r>
              <a:rPr lang="en-US" sz="2800" b="1" dirty="0">
                <a:solidFill>
                  <a:schemeClr val="bg1"/>
                </a:solidFill>
                <a:effectLst/>
                <a:latin typeface="Times New Roman" panose="02020603050405020304" pitchFamily="18" charset="0"/>
                <a:ea typeface="Calibri" panose="020F0502020204030204" pitchFamily="34" charset="0"/>
              </a:rPr>
              <a:t>Big Brothers Big sister of Barrie and District service…</a:t>
            </a:r>
            <a:endParaRPr lang="en-US" sz="2800" dirty="0">
              <a:solidFill>
                <a:schemeClr val="bg1"/>
              </a:solidFill>
            </a:endParaRPr>
          </a:p>
        </p:txBody>
      </p:sp>
      <p:sp>
        <p:nvSpPr>
          <p:cNvPr id="3" name="Content Placeholder 2">
            <a:extLst>
              <a:ext uri="{FF2B5EF4-FFF2-40B4-BE49-F238E27FC236}">
                <a16:creationId xmlns:a16="http://schemas.microsoft.com/office/drawing/2014/main" id="{CF8D8598-2CE0-4909-83E3-ECB5EB5F5FB8}"/>
              </a:ext>
            </a:extLst>
          </p:cNvPr>
          <p:cNvSpPr>
            <a:spLocks noGrp="1"/>
          </p:cNvSpPr>
          <p:nvPr>
            <p:ph idx="1"/>
          </p:nvPr>
        </p:nvSpPr>
        <p:spPr/>
        <p:txBody>
          <a:bodyPr>
            <a:normAutofit/>
          </a:bodyPr>
          <a:lstStyle/>
          <a:p>
            <a:r>
              <a:rPr lang="en-US" sz="20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This service is located at Bayfiled St, Barrie Canada.</a:t>
            </a:r>
          </a:p>
          <a:p>
            <a:r>
              <a:rPr lang="en-US" sz="20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It offers programs for youths like Holden to handle and manage stress </a:t>
            </a:r>
          </a:p>
          <a:p>
            <a:r>
              <a:rPr lang="en-US" sz="20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This services helps mental health people in  making healthy decisions</a:t>
            </a:r>
          </a:p>
          <a:p>
            <a:r>
              <a:rPr lang="en-US" sz="20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It can be useful in building good relationships with peers and his family.</a:t>
            </a:r>
            <a:endParaRPr lang="en-US"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142257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61FFD-87A2-48C6-BC98-2C3B7B4C6B26}"/>
              </a:ext>
            </a:extLst>
          </p:cNvPr>
          <p:cNvSpPr>
            <a:spLocks noGrp="1"/>
          </p:cNvSpPr>
          <p:nvPr>
            <p:ph type="title"/>
          </p:nvPr>
        </p:nvSpPr>
        <p:spPr/>
        <p:txBody>
          <a:bodyPr>
            <a:normAutofit/>
          </a:bodyPr>
          <a:lstStyle/>
          <a:p>
            <a:pPr algn="ctr"/>
            <a:r>
              <a:rPr lang="en-US" sz="2800" b="1" dirty="0">
                <a:solidFill>
                  <a:schemeClr val="bg1"/>
                </a:solidFill>
                <a:effectLst/>
                <a:latin typeface="Times New Roman" panose="02020603050405020304" pitchFamily="18" charset="0"/>
                <a:ea typeface="Calibri" panose="020F0502020204030204" pitchFamily="34" charset="0"/>
              </a:rPr>
              <a:t>The  Canadian Mental Health Association and addictive service  </a:t>
            </a:r>
            <a:endParaRPr lang="en-US" sz="2800" b="1" dirty="0">
              <a:solidFill>
                <a:schemeClr val="bg1"/>
              </a:solidFill>
            </a:endParaRPr>
          </a:p>
        </p:txBody>
      </p:sp>
      <p:sp>
        <p:nvSpPr>
          <p:cNvPr id="3" name="Content Placeholder 2">
            <a:extLst>
              <a:ext uri="{FF2B5EF4-FFF2-40B4-BE49-F238E27FC236}">
                <a16:creationId xmlns:a16="http://schemas.microsoft.com/office/drawing/2014/main" id="{AD630A04-2081-4E75-857D-0A72EF430923}"/>
              </a:ext>
            </a:extLst>
          </p:cNvPr>
          <p:cNvSpPr>
            <a:spLocks noGrp="1"/>
          </p:cNvSpPr>
          <p:nvPr>
            <p:ph sz="half" idx="1"/>
          </p:nvPr>
        </p:nvSpPr>
        <p:spPr>
          <a:xfrm>
            <a:off x="1103312" y="2060575"/>
            <a:ext cx="5701525" cy="4195763"/>
          </a:xfrm>
        </p:spPr>
        <p:txBody>
          <a:bodyPr>
            <a:normAutofit/>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a:solidFill>
                  <a:schemeClr val="bg1"/>
                </a:solidFill>
                <a:effectLst/>
                <a:latin typeface="Times New Roman" panose="02020603050405020304" pitchFamily="18" charset="0"/>
                <a:ea typeface="Calibri" panose="020F0502020204030204" pitchFamily="34" charset="0"/>
              </a:rPr>
              <a:t>The  Canadian Mental Health Association and addictive </a:t>
            </a:r>
            <a:r>
              <a:rPr lang="en-US" sz="18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is a service located at A</a:t>
            </a:r>
            <a:r>
              <a:rPr lang="en-US" sz="1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nne St S</a:t>
            </a:r>
            <a:br>
              <a:rPr lang="en-US" sz="1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br>
            <a:r>
              <a:rPr lang="en-US" sz="1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Barrie. </a:t>
            </a:r>
          </a:p>
          <a:p>
            <a:r>
              <a:rPr lang="en-US" sz="1800" dirty="0">
                <a:solidFill>
                  <a:schemeClr val="bg1"/>
                </a:solidFill>
                <a:latin typeface="Arial" panose="020B0604020202020204" pitchFamily="34" charset="0"/>
                <a:ea typeface="Calibri" panose="020F0502020204030204" pitchFamily="34" charset="0"/>
                <a:cs typeface="Times New Roman" panose="02020603050405020304" pitchFamily="18" charset="0"/>
              </a:rPr>
              <a:t>It </a:t>
            </a:r>
            <a:r>
              <a:rPr lang="en-US" sz="1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promotes mental health</a:t>
            </a:r>
            <a:endParaRPr lang="en-US" sz="1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endParaRPr>
          </a:p>
          <a:p>
            <a:r>
              <a:rPr lang="en-US"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It is  also a service that is useful for Holden’s mental illness. </a:t>
            </a:r>
          </a:p>
          <a:p>
            <a:r>
              <a:rPr lang="en-US"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In chapter 20 Holden finds himself in a situation that he tries to reach his friend but faces shut down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buNone/>
            </a:pP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p>
        </p:txBody>
      </p:sp>
      <p:sp>
        <p:nvSpPr>
          <p:cNvPr id="4" name="Content Placeholder 3">
            <a:extLst>
              <a:ext uri="{FF2B5EF4-FFF2-40B4-BE49-F238E27FC236}">
                <a16:creationId xmlns:a16="http://schemas.microsoft.com/office/drawing/2014/main" id="{F19F89EE-9D75-4890-928D-75BFD6DB1156}"/>
              </a:ext>
            </a:extLst>
          </p:cNvPr>
          <p:cNvSpPr>
            <a:spLocks noGrp="1"/>
          </p:cNvSpPr>
          <p:nvPr>
            <p:ph sz="half" idx="2"/>
          </p:nvPr>
        </p:nvSpPr>
        <p:spPr/>
        <p:txBody>
          <a:bodyPr>
            <a:normAutofit/>
          </a:bodyPr>
          <a:lstStyle/>
          <a:p>
            <a:pPr marL="0" indent="0">
              <a:buNone/>
            </a:pPr>
            <a:r>
              <a:rPr lang="en-US" dirty="0"/>
              <a:t> </a:t>
            </a:r>
          </a:p>
        </p:txBody>
      </p:sp>
      <p:pic>
        <p:nvPicPr>
          <p:cNvPr id="10" name="Picture 9">
            <a:extLst>
              <a:ext uri="{FF2B5EF4-FFF2-40B4-BE49-F238E27FC236}">
                <a16:creationId xmlns:a16="http://schemas.microsoft.com/office/drawing/2014/main" id="{E9C3E34D-A6CC-4A5C-80C0-58BBD73C05C7}"/>
              </a:ext>
            </a:extLst>
          </p:cNvPr>
          <p:cNvPicPr>
            <a:picLocks noChangeAspect="1"/>
          </p:cNvPicPr>
          <p:nvPr/>
        </p:nvPicPr>
        <p:blipFill>
          <a:blip r:embed="rId3"/>
          <a:stretch>
            <a:fillRect/>
          </a:stretch>
        </p:blipFill>
        <p:spPr>
          <a:xfrm>
            <a:off x="7097713" y="2526273"/>
            <a:ext cx="3990975" cy="2315817"/>
          </a:xfrm>
          <a:prstGeom prst="rect">
            <a:avLst/>
          </a:prstGeom>
        </p:spPr>
      </p:pic>
    </p:spTree>
    <p:extLst>
      <p:ext uri="{BB962C8B-B14F-4D97-AF65-F5344CB8AC3E}">
        <p14:creationId xmlns:p14="http://schemas.microsoft.com/office/powerpoint/2010/main" val="19194694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4F33F-1D44-46B1-9788-A3A7468CDD8C}"/>
              </a:ext>
            </a:extLst>
          </p:cNvPr>
          <p:cNvSpPr>
            <a:spLocks noGrp="1"/>
          </p:cNvSpPr>
          <p:nvPr>
            <p:ph type="title"/>
          </p:nvPr>
        </p:nvSpPr>
        <p:spPr/>
        <p:txBody>
          <a:bodyPr>
            <a:normAutofit/>
          </a:bodyPr>
          <a:lstStyle/>
          <a:p>
            <a:r>
              <a:rPr lang="en-US" sz="2800" b="1" dirty="0">
                <a:solidFill>
                  <a:schemeClr val="bg1"/>
                </a:solidFill>
                <a:effectLst/>
                <a:latin typeface="Times New Roman" panose="02020603050405020304" pitchFamily="18" charset="0"/>
                <a:ea typeface="Calibri" panose="020F0502020204030204" pitchFamily="34" charset="0"/>
              </a:rPr>
              <a:t>Continuation The  Canadian Mental Health Association and addictive service…</a:t>
            </a:r>
            <a:endParaRPr lang="en-US" sz="2800" dirty="0">
              <a:solidFill>
                <a:schemeClr val="bg1"/>
              </a:solidFill>
            </a:endParaRPr>
          </a:p>
        </p:txBody>
      </p:sp>
      <p:sp>
        <p:nvSpPr>
          <p:cNvPr id="3" name="Content Placeholder 2">
            <a:extLst>
              <a:ext uri="{FF2B5EF4-FFF2-40B4-BE49-F238E27FC236}">
                <a16:creationId xmlns:a16="http://schemas.microsoft.com/office/drawing/2014/main" id="{EC813900-24D9-45E7-BDD2-3F710207269E}"/>
              </a:ext>
            </a:extLst>
          </p:cNvPr>
          <p:cNvSpPr>
            <a:spLocks noGrp="1"/>
          </p:cNvSpPr>
          <p:nvPr>
            <p:ph sz="half" idx="1"/>
          </p:nvPr>
        </p:nvSpPr>
        <p:spPr>
          <a:xfrm>
            <a:off x="1103312" y="2060575"/>
            <a:ext cx="5850381" cy="4195763"/>
          </a:xfrm>
        </p:spPr>
        <p:txBody>
          <a:bodyPr>
            <a:normAutofit/>
          </a:bodyPr>
          <a:lstStyle/>
          <a:p>
            <a:r>
              <a:rPr lang="en-US"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Holden needs </a:t>
            </a:r>
            <a:r>
              <a:rPr lang="en-US"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Canadian Mental Health Association and addictive services </a:t>
            </a:r>
          </a:p>
          <a:p>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The service can help him</a:t>
            </a:r>
            <a:r>
              <a:rPr lang="en-US" sz="20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promote his mental health.</a:t>
            </a:r>
          </a:p>
          <a:p>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It also offers gifts for those individuals with mental health </a:t>
            </a:r>
          </a:p>
          <a:p>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It is beset for youth out treatment programs for mental Health.</a:t>
            </a:r>
            <a:endParaRPr lang="en-US" sz="2000" dirty="0">
              <a:solidFill>
                <a:schemeClr val="bg1"/>
              </a:solidFill>
              <a:latin typeface="Times New Roman" panose="02020603050405020304" pitchFamily="18" charset="0"/>
              <a:cs typeface="Times New Roman" panose="02020603050405020304" pitchFamily="18" charset="0"/>
            </a:endParaRPr>
          </a:p>
          <a:p>
            <a:r>
              <a:rPr lang="en-US" sz="20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Service can control his stress through community education programs.</a:t>
            </a:r>
          </a:p>
          <a:p>
            <a:endParaRPr lang="en-US" sz="2000" dirty="0">
              <a:latin typeface="Times New Roman" panose="02020603050405020304" pitchFamily="18"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id="{96F1C353-18DC-4425-82A6-5FA77C46964E}"/>
              </a:ext>
            </a:extLst>
          </p:cNvPr>
          <p:cNvSpPr>
            <a:spLocks noGrp="1"/>
          </p:cNvSpPr>
          <p:nvPr>
            <p:ph sz="half" idx="2"/>
          </p:nvPr>
        </p:nvSpPr>
        <p:spPr/>
        <p:txBody>
          <a:bodyPr>
            <a:normAutofit/>
          </a:bodyPr>
          <a:lstStyle/>
          <a:p>
            <a:pPr marL="0" indent="0">
              <a:buNone/>
            </a:pPr>
            <a:r>
              <a:rPr lang="en-US" dirty="0"/>
              <a:t> </a:t>
            </a:r>
          </a:p>
        </p:txBody>
      </p:sp>
      <p:pic>
        <p:nvPicPr>
          <p:cNvPr id="6" name="Picture 5">
            <a:extLst>
              <a:ext uri="{FF2B5EF4-FFF2-40B4-BE49-F238E27FC236}">
                <a16:creationId xmlns:a16="http://schemas.microsoft.com/office/drawing/2014/main" id="{882562DE-F3B9-495F-9A32-52D812AA4A2D}"/>
              </a:ext>
            </a:extLst>
          </p:cNvPr>
          <p:cNvPicPr>
            <a:picLocks noChangeAspect="1"/>
          </p:cNvPicPr>
          <p:nvPr/>
        </p:nvPicPr>
        <p:blipFill>
          <a:blip r:embed="rId3"/>
          <a:stretch>
            <a:fillRect/>
          </a:stretch>
        </p:blipFill>
        <p:spPr>
          <a:xfrm>
            <a:off x="7195929" y="2054087"/>
            <a:ext cx="4055165" cy="3339548"/>
          </a:xfrm>
          <a:prstGeom prst="rect">
            <a:avLst/>
          </a:prstGeom>
        </p:spPr>
      </p:pic>
    </p:spTree>
    <p:extLst>
      <p:ext uri="{BB962C8B-B14F-4D97-AF65-F5344CB8AC3E}">
        <p14:creationId xmlns:p14="http://schemas.microsoft.com/office/powerpoint/2010/main" val="30683838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BEACD-C80D-468A-A6CD-C88893096FBD}"/>
              </a:ext>
            </a:extLst>
          </p:cNvPr>
          <p:cNvSpPr>
            <a:spLocks noGrp="1"/>
          </p:cNvSpPr>
          <p:nvPr>
            <p:ph type="title"/>
          </p:nvPr>
        </p:nvSpPr>
        <p:spPr/>
        <p:txBody>
          <a:bodyPr>
            <a:normAutofit/>
          </a:bodyPr>
          <a:lstStyle/>
          <a:p>
            <a:pPr algn="ctr"/>
            <a:r>
              <a:rPr lang="en-US" sz="2800" b="1" dirty="0">
                <a:solidFill>
                  <a:srgbClr val="000000"/>
                </a:solidFill>
                <a:effectLst/>
                <a:latin typeface="Times New Roman" panose="02020603050405020304" pitchFamily="18" charset="0"/>
                <a:ea typeface="Calibri" panose="020F0502020204030204" pitchFamily="34" charset="0"/>
              </a:rPr>
              <a:t>Canadian Mental Health Association Services </a:t>
            </a:r>
            <a:endParaRPr lang="en-US" sz="2800" b="1" dirty="0"/>
          </a:p>
        </p:txBody>
      </p:sp>
      <p:sp>
        <p:nvSpPr>
          <p:cNvPr id="3" name="Content Placeholder 2">
            <a:extLst>
              <a:ext uri="{FF2B5EF4-FFF2-40B4-BE49-F238E27FC236}">
                <a16:creationId xmlns:a16="http://schemas.microsoft.com/office/drawing/2014/main" id="{FF901A29-8644-47F3-8B30-31D1C3FB481D}"/>
              </a:ext>
            </a:extLst>
          </p:cNvPr>
          <p:cNvSpPr>
            <a:spLocks noGrp="1"/>
          </p:cNvSpPr>
          <p:nvPr>
            <p:ph sz="half" idx="1"/>
          </p:nvPr>
        </p:nvSpPr>
        <p:spPr>
          <a:xfrm>
            <a:off x="838200" y="1825625"/>
            <a:ext cx="6317974" cy="2825888"/>
          </a:xfrm>
        </p:spPr>
        <p:txBody>
          <a:bodyPr/>
          <a:lstStyle/>
          <a:p>
            <a:r>
              <a:rPr lang="en-US" sz="1800" dirty="0">
                <a:solidFill>
                  <a:schemeClr val="bg1"/>
                </a:solidFill>
                <a:effectLst/>
                <a:latin typeface="Times New Roman" panose="02020603050405020304" pitchFamily="18" charset="0"/>
                <a:ea typeface="Calibri" panose="020F0502020204030204" pitchFamily="34" charset="0"/>
              </a:rPr>
              <a:t>I believe that Canadian Mental Health Association Services is the best service to help Holden deal with stressful and mental health problems. </a:t>
            </a:r>
          </a:p>
          <a:p>
            <a:r>
              <a:rPr lang="en-US" sz="1800" dirty="0">
                <a:solidFill>
                  <a:schemeClr val="bg1"/>
                </a:solidFill>
                <a:effectLst/>
                <a:latin typeface="Times New Roman" panose="02020603050405020304" pitchFamily="18" charset="0"/>
                <a:ea typeface="Calibri" panose="020F0502020204030204" pitchFamily="34" charset="0"/>
              </a:rPr>
              <a:t>This service is located at </a:t>
            </a:r>
            <a:r>
              <a:rPr lang="en-US" sz="1800" dirty="0">
                <a:solidFill>
                  <a:schemeClr val="bg1"/>
                </a:solidFill>
                <a:effectLst/>
                <a:latin typeface="Arial" panose="020B0604020202020204" pitchFamily="34" charset="0"/>
                <a:ea typeface="Calibri" panose="020F0502020204030204" pitchFamily="34" charset="0"/>
              </a:rPr>
              <a:t>North Grey.</a:t>
            </a:r>
            <a:r>
              <a:rPr lang="en-US" sz="1800" dirty="0">
                <a:solidFill>
                  <a:schemeClr val="bg1"/>
                </a:solidFill>
                <a:effectLst/>
                <a:latin typeface="Times New Roman" panose="02020603050405020304" pitchFamily="18" charset="0"/>
                <a:ea typeface="Calibri" panose="020F0502020204030204" pitchFamily="34" charset="0"/>
              </a:rPr>
              <a:t> </a:t>
            </a:r>
          </a:p>
          <a:p>
            <a:r>
              <a:rPr lang="en-US" sz="1800" dirty="0">
                <a:solidFill>
                  <a:schemeClr val="bg1"/>
                </a:solidFill>
                <a:effectLst/>
                <a:latin typeface="Times New Roman" panose="02020603050405020304" pitchFamily="18" charset="0"/>
                <a:ea typeface="Calibri" panose="020F0502020204030204" pitchFamily="34" charset="0"/>
              </a:rPr>
              <a:t>In  the novel the author offers an account of nature of Holden’s mental Health. </a:t>
            </a:r>
          </a:p>
          <a:p>
            <a:r>
              <a:rPr lang="en-US" sz="1800" dirty="0">
                <a:solidFill>
                  <a:schemeClr val="bg1"/>
                </a:solidFill>
                <a:effectLst/>
                <a:latin typeface="Times New Roman" panose="02020603050405020304" pitchFamily="18" charset="0"/>
                <a:ea typeface="Calibri" panose="020F0502020204030204" pitchFamily="34" charset="0"/>
              </a:rPr>
              <a:t>He describes Health mental by referring to Holden</a:t>
            </a:r>
            <a:r>
              <a:rPr lang="en-US" sz="1800" dirty="0">
                <a:effectLst/>
                <a:latin typeface="Times New Roman" panose="02020603050405020304" pitchFamily="18" charset="0"/>
                <a:ea typeface="Calibri" panose="020F0502020204030204" pitchFamily="34" charset="0"/>
              </a:rPr>
              <a:t>.</a:t>
            </a:r>
          </a:p>
        </p:txBody>
      </p:sp>
      <p:pic>
        <p:nvPicPr>
          <p:cNvPr id="6" name="Content Placeholder 5">
            <a:extLst>
              <a:ext uri="{FF2B5EF4-FFF2-40B4-BE49-F238E27FC236}">
                <a16:creationId xmlns:a16="http://schemas.microsoft.com/office/drawing/2014/main" id="{FF91A6AB-4210-4745-8CC9-2396767E95D7}"/>
              </a:ext>
            </a:extLst>
          </p:cNvPr>
          <p:cNvPicPr>
            <a:picLocks noGrp="1" noChangeAspect="1"/>
          </p:cNvPicPr>
          <p:nvPr>
            <p:ph sz="half" idx="2"/>
          </p:nvPr>
        </p:nvPicPr>
        <p:blipFill>
          <a:blip r:embed="rId3"/>
          <a:stretch>
            <a:fillRect/>
          </a:stretch>
        </p:blipFill>
        <p:spPr>
          <a:xfrm>
            <a:off x="7682327" y="1428750"/>
            <a:ext cx="3767552" cy="2000250"/>
          </a:xfrm>
        </p:spPr>
      </p:pic>
    </p:spTree>
    <p:extLst>
      <p:ext uri="{BB962C8B-B14F-4D97-AF65-F5344CB8AC3E}">
        <p14:creationId xmlns:p14="http://schemas.microsoft.com/office/powerpoint/2010/main" val="41350000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49249-3622-4BA9-8024-91EA88834994}"/>
              </a:ext>
            </a:extLst>
          </p:cNvPr>
          <p:cNvSpPr>
            <a:spLocks noGrp="1"/>
          </p:cNvSpPr>
          <p:nvPr>
            <p:ph type="title"/>
          </p:nvPr>
        </p:nvSpPr>
        <p:spPr/>
        <p:txBody>
          <a:bodyPr>
            <a:normAutofit/>
          </a:bodyPr>
          <a:lstStyle/>
          <a:p>
            <a:r>
              <a:rPr lang="en-US" sz="2800" b="1" dirty="0">
                <a:solidFill>
                  <a:srgbClr val="000000"/>
                </a:solidFill>
                <a:effectLst/>
                <a:latin typeface="Times New Roman" panose="02020603050405020304" pitchFamily="18" charset="0"/>
                <a:ea typeface="Calibri" panose="020F0502020204030204" pitchFamily="34" charset="0"/>
              </a:rPr>
              <a:t>Continuation Canadian Mental Health Association Services…</a:t>
            </a:r>
            <a:endParaRPr lang="en-US" sz="2800" b="1" dirty="0"/>
          </a:p>
        </p:txBody>
      </p:sp>
      <p:sp>
        <p:nvSpPr>
          <p:cNvPr id="3" name="Content Placeholder 2">
            <a:extLst>
              <a:ext uri="{FF2B5EF4-FFF2-40B4-BE49-F238E27FC236}">
                <a16:creationId xmlns:a16="http://schemas.microsoft.com/office/drawing/2014/main" id="{27CAF63F-4B64-45D2-9B67-D61C4148894C}"/>
              </a:ext>
            </a:extLst>
          </p:cNvPr>
          <p:cNvSpPr>
            <a:spLocks noGrp="1"/>
          </p:cNvSpPr>
          <p:nvPr>
            <p:ph sz="half" idx="1"/>
          </p:nvPr>
        </p:nvSpPr>
        <p:spPr>
          <a:xfrm>
            <a:off x="838199" y="1825625"/>
            <a:ext cx="6092687" cy="4351338"/>
          </a:xfrm>
        </p:spPr>
        <p:txBody>
          <a:bodyPr>
            <a:normAutofit/>
          </a:bodyPr>
          <a:lstStyle/>
          <a:p>
            <a:r>
              <a:rPr lang="en-US" sz="2000" dirty="0">
                <a:effectLst/>
                <a:latin typeface="Times New Roman" panose="02020603050405020304" pitchFamily="18" charset="0"/>
                <a:ea typeface="Calibri" panose="020F0502020204030204" pitchFamily="34" charset="0"/>
              </a:rPr>
              <a:t> </a:t>
            </a:r>
            <a:r>
              <a:rPr lang="en-US" sz="2000" dirty="0">
                <a:solidFill>
                  <a:schemeClr val="bg1"/>
                </a:solidFill>
                <a:effectLst/>
                <a:latin typeface="Times New Roman" panose="02020603050405020304" pitchFamily="18" charset="0"/>
                <a:ea typeface="Calibri" panose="020F0502020204030204" pitchFamily="34" charset="0"/>
              </a:rPr>
              <a:t>He attributes unhappiness experienced by Holden to mental Disorder.</a:t>
            </a:r>
          </a:p>
          <a:p>
            <a:r>
              <a:rPr lang="en-US" sz="2000" dirty="0">
                <a:solidFill>
                  <a:schemeClr val="bg1"/>
                </a:solidFill>
                <a:effectLst/>
                <a:latin typeface="Times New Roman" panose="02020603050405020304" pitchFamily="18" charset="0"/>
                <a:ea typeface="Calibri" panose="020F0502020204030204" pitchFamily="34" charset="0"/>
              </a:rPr>
              <a:t>Services offers primary health care</a:t>
            </a:r>
          </a:p>
          <a:p>
            <a:r>
              <a:rPr lang="en-US" sz="2000" dirty="0">
                <a:solidFill>
                  <a:schemeClr val="bg1"/>
                </a:solidFill>
                <a:effectLst/>
                <a:latin typeface="Times New Roman" panose="02020603050405020304" pitchFamily="18" charset="0"/>
                <a:ea typeface="Calibri" panose="020F0502020204030204" pitchFamily="34" charset="0"/>
              </a:rPr>
              <a:t>It is First point of mental healthcare services  </a:t>
            </a:r>
          </a:p>
          <a:p>
            <a:r>
              <a:rPr lang="en-US" sz="2000" dirty="0">
                <a:solidFill>
                  <a:schemeClr val="bg1"/>
                </a:solidFill>
                <a:effectLst/>
                <a:latin typeface="Times New Roman" panose="02020603050405020304" pitchFamily="18" charset="0"/>
                <a:ea typeface="Calibri" panose="020F0502020204030204" pitchFamily="34" charset="0"/>
              </a:rPr>
              <a:t> It is also clear that Holden is depressed though appears to live a fortunate life. </a:t>
            </a:r>
          </a:p>
          <a:p>
            <a:r>
              <a:rPr lang="en-US" sz="2000" dirty="0">
                <a:solidFill>
                  <a:schemeClr val="bg1"/>
                </a:solidFill>
                <a:effectLst/>
                <a:latin typeface="Times New Roman" panose="02020603050405020304" pitchFamily="18" charset="0"/>
                <a:ea typeface="Calibri" panose="020F0502020204030204" pitchFamily="34" charset="0"/>
              </a:rPr>
              <a:t>The death of his brother and sister as well as the classmate’s death witness scene could have led to this mental health problem</a:t>
            </a:r>
            <a:endParaRPr lang="en-US" sz="2000" dirty="0">
              <a:solidFill>
                <a:schemeClr val="bg1"/>
              </a:solidFill>
            </a:endParaRPr>
          </a:p>
          <a:p>
            <a:endParaRPr lang="en-US" sz="2000" dirty="0"/>
          </a:p>
        </p:txBody>
      </p:sp>
      <p:pic>
        <p:nvPicPr>
          <p:cNvPr id="6" name="Content Placeholder 5">
            <a:extLst>
              <a:ext uri="{FF2B5EF4-FFF2-40B4-BE49-F238E27FC236}">
                <a16:creationId xmlns:a16="http://schemas.microsoft.com/office/drawing/2014/main" id="{3F8497BF-3CFE-4034-A06D-0AC2A08CFC6A}"/>
              </a:ext>
            </a:extLst>
          </p:cNvPr>
          <p:cNvPicPr>
            <a:picLocks noGrp="1" noChangeAspect="1"/>
          </p:cNvPicPr>
          <p:nvPr>
            <p:ph sz="half" idx="2"/>
          </p:nvPr>
        </p:nvPicPr>
        <p:blipFill>
          <a:blip r:embed="rId3"/>
          <a:stretch>
            <a:fillRect/>
          </a:stretch>
        </p:blipFill>
        <p:spPr>
          <a:xfrm>
            <a:off x="7169426" y="1825625"/>
            <a:ext cx="4369904" cy="4107484"/>
          </a:xfrm>
        </p:spPr>
      </p:pic>
    </p:spTree>
    <p:extLst>
      <p:ext uri="{BB962C8B-B14F-4D97-AF65-F5344CB8AC3E}">
        <p14:creationId xmlns:p14="http://schemas.microsoft.com/office/powerpoint/2010/main" val="19478129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AD521-C430-42CD-B007-EC7F85941ECA}"/>
              </a:ext>
            </a:extLst>
          </p:cNvPr>
          <p:cNvSpPr>
            <a:spLocks noGrp="1"/>
          </p:cNvSpPr>
          <p:nvPr>
            <p:ph type="title"/>
          </p:nvPr>
        </p:nvSpPr>
        <p:spPr/>
        <p:txBody>
          <a:bodyPr/>
          <a:lstStyle/>
          <a:p>
            <a:r>
              <a:rPr lang="en-US" sz="4400" dirty="0">
                <a:effectLst/>
                <a:latin typeface="Times New Roman" panose="02020603050405020304" pitchFamily="18" charset="0"/>
                <a:ea typeface="Times New Roman" panose="02020603050405020304" pitchFamily="18" charset="0"/>
                <a:cs typeface="Times New Roman" panose="02020603050405020304" pitchFamily="18" charset="0"/>
              </a:rPr>
              <a:t>Conclusion</a:t>
            </a:r>
            <a:endParaRPr lang="en-US" dirty="0"/>
          </a:p>
        </p:txBody>
      </p:sp>
      <p:sp>
        <p:nvSpPr>
          <p:cNvPr id="3" name="Content Placeholder 2">
            <a:extLst>
              <a:ext uri="{FF2B5EF4-FFF2-40B4-BE49-F238E27FC236}">
                <a16:creationId xmlns:a16="http://schemas.microsoft.com/office/drawing/2014/main" id="{4EE2EAD3-7E69-4FE3-9AF8-7478E35E4782}"/>
              </a:ext>
            </a:extLst>
          </p:cNvPr>
          <p:cNvSpPr>
            <a:spLocks noGrp="1"/>
          </p:cNvSpPr>
          <p:nvPr>
            <p:ph idx="1"/>
          </p:nvPr>
        </p:nvSpPr>
        <p:spPr>
          <a:xfrm>
            <a:off x="646111" y="1853248"/>
            <a:ext cx="8946541" cy="4552034"/>
          </a:xfrm>
        </p:spPr>
        <p:txBody>
          <a:bodyPr>
            <a:noAutofit/>
          </a:bodyPr>
          <a:lstStyle/>
          <a:p>
            <a:r>
              <a:rPr lang="en-US" sz="1600" dirty="0">
                <a:solidFill>
                  <a:schemeClr val="bg1"/>
                </a:solidFill>
                <a:latin typeface="Times New Roman" panose="02020603050405020304" pitchFamily="18" charset="0"/>
                <a:cs typeface="Times New Roman" panose="02020603050405020304" pitchFamily="18" charset="0"/>
              </a:rPr>
              <a:t> To sum up, Holden is having a mental illness and has brought about stress and many frustrations in life, such as failing in school and having difficulty interacting with people</a:t>
            </a:r>
          </a:p>
          <a:p>
            <a:r>
              <a:rPr lang="en-US" sz="1600" dirty="0">
                <a:solidFill>
                  <a:schemeClr val="bg1"/>
                </a:solidFill>
                <a:latin typeface="Times New Roman" panose="02020603050405020304" pitchFamily="18" charset="0"/>
                <a:cs typeface="Times New Roman" panose="02020603050405020304" pitchFamily="18" charset="0"/>
              </a:rPr>
              <a:t>The Novel portrays how Holden, the main character desired to retain innocence during childhood. </a:t>
            </a:r>
          </a:p>
          <a:p>
            <a:r>
              <a:rPr lang="en-US" sz="1600" dirty="0">
                <a:solidFill>
                  <a:schemeClr val="bg1"/>
                </a:solidFill>
                <a:latin typeface="Times New Roman" panose="02020603050405020304" pitchFamily="18" charset="0"/>
                <a:cs typeface="Times New Roman" panose="02020603050405020304" pitchFamily="18" charset="0"/>
              </a:rPr>
              <a:t>Through reading, the author reveals happiness and misery faced by Holden and he expresses fear in social interaction. </a:t>
            </a:r>
          </a:p>
          <a:p>
            <a:r>
              <a:rPr lang="en-US" sz="1600" dirty="0">
                <a:solidFill>
                  <a:schemeClr val="bg1"/>
                </a:solidFill>
                <a:latin typeface="Times New Roman" panose="02020603050405020304" pitchFamily="18" charset="0"/>
                <a:cs typeface="Times New Roman" panose="02020603050405020304" pitchFamily="18" charset="0"/>
              </a:rPr>
              <a:t> is an indication that, he is likely having mental illness that need services available in Simcoe County. </a:t>
            </a:r>
          </a:p>
          <a:p>
            <a:r>
              <a:rPr lang="en-US" sz="1600" dirty="0">
                <a:solidFill>
                  <a:schemeClr val="bg1"/>
                </a:solidFill>
                <a:latin typeface="Times New Roman" panose="02020603050405020304" pitchFamily="18" charset="0"/>
                <a:cs typeface="Times New Roman" panose="02020603050405020304" pitchFamily="18" charset="0"/>
              </a:rPr>
              <a:t>The solution to his situation can be solved by accessing the  Simcoe County services like the</a:t>
            </a:r>
          </a:p>
          <a:p>
            <a:pPr>
              <a:buFont typeface="Wingdings" panose="05000000000000000000" pitchFamily="2" charset="2"/>
              <a:buChar char="q"/>
            </a:pPr>
            <a:r>
              <a:rPr lang="en-US" sz="1600" dirty="0">
                <a:solidFill>
                  <a:schemeClr val="bg1"/>
                </a:solidFill>
                <a:latin typeface="Times New Roman" panose="02020603050405020304" pitchFamily="18" charset="0"/>
                <a:cs typeface="Times New Roman" panose="02020603050405020304" pitchFamily="18" charset="0"/>
              </a:rPr>
              <a:t>Canadian mental Health Association</a:t>
            </a:r>
          </a:p>
          <a:p>
            <a:pPr>
              <a:buFont typeface="Wingdings" panose="05000000000000000000" pitchFamily="2" charset="2"/>
              <a:buChar char="q"/>
            </a:pPr>
            <a:r>
              <a:rPr lang="en-US" sz="1600" dirty="0">
                <a:solidFill>
                  <a:schemeClr val="bg1"/>
                </a:solidFill>
                <a:latin typeface="Times New Roman" panose="02020603050405020304" pitchFamily="18" charset="0"/>
                <a:cs typeface="Times New Roman" panose="02020603050405020304" pitchFamily="18" charset="0"/>
              </a:rPr>
              <a:t>Big Brothers Sisters of Barrie and District </a:t>
            </a:r>
          </a:p>
          <a:p>
            <a:pPr>
              <a:buFont typeface="Wingdings" panose="05000000000000000000" pitchFamily="2" charset="2"/>
              <a:buChar char="q"/>
            </a:pPr>
            <a:r>
              <a:rPr lang="en-US" sz="1600" dirty="0">
                <a:solidFill>
                  <a:schemeClr val="bg1"/>
                </a:solidFill>
                <a:latin typeface="Times New Roman" panose="02020603050405020304" pitchFamily="18" charset="0"/>
                <a:cs typeface="Times New Roman" panose="02020603050405020304" pitchFamily="18" charset="0"/>
              </a:rPr>
              <a:t> Canadian Mental Health Association Mental Health and Addiction Services,</a:t>
            </a:r>
          </a:p>
          <a:p>
            <a:pPr>
              <a:buFont typeface="Wingdings" panose="05000000000000000000" pitchFamily="2" charset="2"/>
              <a:buChar char="q"/>
            </a:pPr>
            <a:r>
              <a:rPr lang="en-US" sz="1600" dirty="0">
                <a:solidFill>
                  <a:schemeClr val="bg1"/>
                </a:solidFill>
                <a:latin typeface="Times New Roman" panose="02020603050405020304" pitchFamily="18" charset="0"/>
                <a:cs typeface="Times New Roman" panose="02020603050405020304" pitchFamily="18" charset="0"/>
              </a:rPr>
              <a:t> catalpa community support service</a:t>
            </a:r>
          </a:p>
          <a:p>
            <a:r>
              <a:rPr lang="en-US" sz="1600" dirty="0">
                <a:solidFill>
                  <a:schemeClr val="bg1"/>
                </a:solidFill>
                <a:latin typeface="Times New Roman" panose="02020603050405020304" pitchFamily="18" charset="0"/>
                <a:cs typeface="Times New Roman" panose="02020603050405020304" pitchFamily="18" charset="0"/>
              </a:rPr>
              <a:t>All  these  services offer mentorship and promote mental Health for people experiencing mental illness like Holden. </a:t>
            </a:r>
          </a:p>
        </p:txBody>
      </p:sp>
    </p:spTree>
    <p:extLst>
      <p:ext uri="{BB962C8B-B14F-4D97-AF65-F5344CB8AC3E}">
        <p14:creationId xmlns:p14="http://schemas.microsoft.com/office/powerpoint/2010/main" val="28629422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3F0B8-ADF1-436A-A476-840D1D12DD79}"/>
              </a:ext>
            </a:extLst>
          </p:cNvPr>
          <p:cNvSpPr>
            <a:spLocks noGrp="1"/>
          </p:cNvSpPr>
          <p:nvPr>
            <p:ph type="title"/>
          </p:nvPr>
        </p:nvSpPr>
        <p:spPr/>
        <p:txBody>
          <a:bodyPr>
            <a:normAutofit fontScale="90000"/>
          </a:bodyPr>
          <a:lstStyle/>
          <a:p>
            <a:r>
              <a:rPr lang="en-US" sz="4400" dirty="0">
                <a:effectLst/>
                <a:latin typeface="Times New Roman" panose="02020603050405020304" pitchFamily="18" charset="0"/>
                <a:ea typeface="Calibri" panose="020F0502020204030204" pitchFamily="34" charset="0"/>
                <a:cs typeface="Times New Roman" panose="02020603050405020304" pitchFamily="18" charset="0"/>
              </a:rPr>
              <a:t>Work cited</a:t>
            </a:r>
            <a:br>
              <a:rPr lang="en-US" sz="44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C688FBA6-4912-4D88-9539-3BC4244F894E}"/>
              </a:ext>
            </a:extLst>
          </p:cNvPr>
          <p:cNvSpPr>
            <a:spLocks noGrp="1"/>
          </p:cNvSpPr>
          <p:nvPr>
            <p:ph idx="1"/>
          </p:nvPr>
        </p:nvSpPr>
        <p:spPr/>
        <p:txBody>
          <a:bodyPr/>
          <a:lstStyle/>
          <a:p>
            <a:pPr marL="0" marR="0">
              <a:lnSpc>
                <a:spcPct val="200000"/>
              </a:lnSpc>
              <a:spcBef>
                <a:spcPts val="0"/>
              </a:spcBef>
              <a:spcAft>
                <a:spcPts val="800"/>
              </a:spcAft>
            </a:pPr>
            <a:r>
              <a:rPr lang="en-US" sz="18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2"/>
              </a:rPr>
              <a:t>https://barrie.bigbrothersbigsisters.ca/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8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3"/>
              </a:rPr>
              <a:t>https://cmhastarttalking.ca/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800" u="sng"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4"/>
              </a:rPr>
              <a:t>www.catulpa.on.ca</a:t>
            </a:r>
            <a:r>
              <a:rPr lang="en-US" sz="1800" u="sng"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800" u="sng"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5"/>
              </a:rPr>
              <a:t>www.cmhastarttalking.ca</a:t>
            </a:r>
            <a:r>
              <a:rPr lang="en-US" sz="1800" u="sng"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97011780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257</TotalTime>
  <Words>1844</Words>
  <Application>Microsoft Office PowerPoint</Application>
  <PresentationFormat>Widescreen</PresentationFormat>
  <Paragraphs>120</Paragraphs>
  <Slides>13</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Century Gothic</vt:lpstr>
      <vt:lpstr>Times New Roman</vt:lpstr>
      <vt:lpstr>Wingdings</vt:lpstr>
      <vt:lpstr>Wingdings 3</vt:lpstr>
      <vt:lpstr>Ion</vt:lpstr>
      <vt:lpstr>PowerPoint Presentation</vt:lpstr>
      <vt:lpstr>Introduction</vt:lpstr>
      <vt:lpstr> Several suggestions and services to help Holden control stress</vt:lpstr>
      <vt:lpstr>Catulpa Community Support Services </vt:lpstr>
      <vt:lpstr>Continuation of Catulpa Community Support Services… </vt:lpstr>
      <vt:lpstr>The Big Brothers Big sister of Barrie and District service</vt:lpstr>
      <vt:lpstr>Continuation Big Brothers Big sister of Barrie and District service…</vt:lpstr>
      <vt:lpstr>The  Canadian Mental Health Association and addictive service  </vt:lpstr>
      <vt:lpstr>Continuation The  Canadian Mental Health Association and addictive service…</vt:lpstr>
      <vt:lpstr>Canadian Mental Health Association Services </vt:lpstr>
      <vt:lpstr>Continuation Canadian Mental Health Association Services…</vt:lpstr>
      <vt:lpstr>Conclusion</vt:lpstr>
      <vt:lpstr>Work cited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 1</dc:creator>
  <cp:lastModifiedBy>user 1</cp:lastModifiedBy>
  <cp:revision>34</cp:revision>
  <dcterms:created xsi:type="dcterms:W3CDTF">2020-10-20T21:13:34Z</dcterms:created>
  <dcterms:modified xsi:type="dcterms:W3CDTF">2020-10-21T23:17:32Z</dcterms:modified>
</cp:coreProperties>
</file>